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6" r:id="rId3"/>
    <p:sldId id="311" r:id="rId4"/>
    <p:sldId id="275" r:id="rId5"/>
    <p:sldId id="276" r:id="rId6"/>
    <p:sldId id="277" r:id="rId7"/>
    <p:sldId id="282" r:id="rId8"/>
    <p:sldId id="281" r:id="rId9"/>
    <p:sldId id="283" r:id="rId10"/>
    <p:sldId id="284" r:id="rId11"/>
    <p:sldId id="312" r:id="rId12"/>
    <p:sldId id="290" r:id="rId13"/>
    <p:sldId id="291" r:id="rId14"/>
    <p:sldId id="268" r:id="rId15"/>
    <p:sldId id="264" r:id="rId16"/>
    <p:sldId id="265" r:id="rId17"/>
    <p:sldId id="279" r:id="rId18"/>
    <p:sldId id="259" r:id="rId19"/>
    <p:sldId id="278" r:id="rId20"/>
    <p:sldId id="263" r:id="rId21"/>
    <p:sldId id="299" r:id="rId22"/>
    <p:sldId id="280" r:id="rId23"/>
    <p:sldId id="257" r:id="rId24"/>
    <p:sldId id="266" r:id="rId25"/>
    <p:sldId id="269" r:id="rId26"/>
    <p:sldId id="285" r:id="rId27"/>
    <p:sldId id="260" r:id="rId28"/>
    <p:sldId id="261" r:id="rId29"/>
    <p:sldId id="262" r:id="rId30"/>
    <p:sldId id="300" r:id="rId31"/>
    <p:sldId id="301" r:id="rId32"/>
    <p:sldId id="302" r:id="rId33"/>
    <p:sldId id="303" r:id="rId34"/>
    <p:sldId id="304" r:id="rId35"/>
    <p:sldId id="305" r:id="rId36"/>
    <p:sldId id="286" r:id="rId37"/>
    <p:sldId id="293" r:id="rId38"/>
    <p:sldId id="272" r:id="rId39"/>
    <p:sldId id="294" r:id="rId40"/>
    <p:sldId id="273" r:id="rId41"/>
    <p:sldId id="295" r:id="rId42"/>
    <p:sldId id="297" r:id="rId43"/>
    <p:sldId id="288" r:id="rId44"/>
    <p:sldId id="298" r:id="rId45"/>
    <p:sldId id="306" r:id="rId46"/>
    <p:sldId id="309" r:id="rId47"/>
    <p:sldId id="307" r:id="rId48"/>
    <p:sldId id="308" r:id="rId49"/>
    <p:sldId id="310" r:id="rId50"/>
    <p:sldId id="271" r:id="rId51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BEB"/>
    <a:srgbClr val="FFD9D9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>
        <p:scale>
          <a:sx n="98" d="100"/>
          <a:sy n="98" d="100"/>
        </p:scale>
        <p:origin x="-6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idor\E\MIS%20DOCUMENTOS\BUDGET\Copia%20de%20Proveedores%20cond%20pago%20internacional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SUPPLIERS OVERSEAS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6.9776608237749504E-2"/>
          <c:y val="7.2765480395955609E-2"/>
          <c:w val="0.68217301673790787"/>
          <c:h val="0.92511709207508563"/>
        </c:manualLayout>
      </c:layout>
      <c:pieChart>
        <c:varyColors val="1"/>
        <c:ser>
          <c:idx val="0"/>
          <c:order val="0"/>
          <c:tx>
            <c:strRef>
              <c:f>'[Copia de Proveedores cond pago internacionales.xlsx]edgar'!$D$788</c:f>
              <c:strCache>
                <c:ptCount val="1"/>
                <c:pt idx="0">
                  <c:v>Credit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5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07C-4D01-9448-DC2A4B450AC3}"/>
              </c:ext>
            </c:extLst>
          </c:dPt>
          <c:dPt>
            <c:idx val="1"/>
            <c:bubble3D val="0"/>
            <c:spPr>
              <a:solidFill>
                <a:schemeClr val="accent1">
                  <a:shade val="7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07C-4D01-9448-DC2A4B450AC3}"/>
              </c:ext>
            </c:extLst>
          </c:dPt>
          <c:dPt>
            <c:idx val="2"/>
            <c:bubble3D val="0"/>
            <c:spPr>
              <a:solidFill>
                <a:schemeClr val="accent1">
                  <a:shade val="9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07C-4D01-9448-DC2A4B450AC3}"/>
              </c:ext>
            </c:extLst>
          </c:dPt>
          <c:dPt>
            <c:idx val="3"/>
            <c:bubble3D val="0"/>
            <c:spPr>
              <a:solidFill>
                <a:schemeClr val="accent1">
                  <a:tint val="9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07C-4D01-9448-DC2A4B450AC3}"/>
              </c:ext>
            </c:extLst>
          </c:dPt>
          <c:dPt>
            <c:idx val="4"/>
            <c:bubble3D val="0"/>
            <c:spPr>
              <a:solidFill>
                <a:schemeClr val="accent1">
                  <a:tint val="7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B07C-4D01-9448-DC2A4B450AC3}"/>
              </c:ext>
            </c:extLst>
          </c:dPt>
          <c:dPt>
            <c:idx val="5"/>
            <c:bubble3D val="0"/>
            <c:spPr>
              <a:solidFill>
                <a:schemeClr val="accent1">
                  <a:tint val="5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B07C-4D01-9448-DC2A4B450AC3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'[Copia de Proveedores cond pago internacionales.xlsx]edgar'!$C$789:$C$794</c:f>
              <c:strCache>
                <c:ptCount val="6"/>
                <c:pt idx="0">
                  <c:v>30</c:v>
                </c:pt>
                <c:pt idx="1">
                  <c:v>45</c:v>
                </c:pt>
                <c:pt idx="2">
                  <c:v>60</c:v>
                </c:pt>
                <c:pt idx="3">
                  <c:v>90</c:v>
                </c:pt>
                <c:pt idx="4">
                  <c:v>CAD</c:v>
                </c:pt>
                <c:pt idx="5">
                  <c:v>ADVANCES</c:v>
                </c:pt>
              </c:strCache>
            </c:strRef>
          </c:cat>
          <c:val>
            <c:numRef>
              <c:f>'[Copia de Proveedores cond pago internacionales.xlsx]edgar'!$D$789:$D$794</c:f>
              <c:numCache>
                <c:formatCode>General</c:formatCode>
                <c:ptCount val="6"/>
                <c:pt idx="0">
                  <c:v>47</c:v>
                </c:pt>
                <c:pt idx="1">
                  <c:v>2</c:v>
                </c:pt>
                <c:pt idx="2">
                  <c:v>7</c:v>
                </c:pt>
                <c:pt idx="3">
                  <c:v>2</c:v>
                </c:pt>
                <c:pt idx="4">
                  <c:v>23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07C-4D01-9448-DC2A4B450AC3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1800"/>
      </a:pPr>
      <a:endParaRPr lang="es-MX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2400" dirty="0"/>
              <a:t>LOCAL SUPPLIERS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9.0000552266080572E-2"/>
          <c:y val="0.11118169765324344"/>
          <c:w val="0.64212813581662009"/>
          <c:h val="0.88881830234675652"/>
        </c:manualLayout>
      </c:layout>
      <c:pieChart>
        <c:varyColors val="1"/>
        <c:ser>
          <c:idx val="0"/>
          <c:order val="0"/>
          <c:tx>
            <c:strRef>
              <c:f>Hoja3!$H$8</c:f>
              <c:strCache>
                <c:ptCount val="1"/>
                <c:pt idx="0">
                  <c:v>proveedores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D46-4CA3-A626-C1B358A3806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D46-4CA3-A626-C1B358A3806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D46-4CA3-A626-C1B358A3806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D46-4CA3-A626-C1B358A3806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BD46-4CA3-A626-C1B358A38062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Hoja3!$G$9:$G$13</c:f>
              <c:strCache>
                <c:ptCount val="5"/>
                <c:pt idx="0">
                  <c:v>30</c:v>
                </c:pt>
                <c:pt idx="1">
                  <c:v>&lt;30</c:v>
                </c:pt>
                <c:pt idx="2">
                  <c:v>CAD</c:v>
                </c:pt>
                <c:pt idx="3">
                  <c:v>ADVANCES</c:v>
                </c:pt>
                <c:pt idx="4">
                  <c:v>UPON DELIVERY</c:v>
                </c:pt>
              </c:strCache>
            </c:strRef>
          </c:cat>
          <c:val>
            <c:numRef>
              <c:f>Hoja3!$H$9:$H$13</c:f>
              <c:numCache>
                <c:formatCode>General</c:formatCode>
                <c:ptCount val="5"/>
                <c:pt idx="0">
                  <c:v>26</c:v>
                </c:pt>
                <c:pt idx="1">
                  <c:v>22</c:v>
                </c:pt>
                <c:pt idx="2">
                  <c:v>3</c:v>
                </c:pt>
                <c:pt idx="3">
                  <c:v>24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D46-4CA3-A626-C1B358A38062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1600"/>
      </a:pPr>
      <a:endParaRPr lang="es-MX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7D0754-D12E-498F-8E12-A1D083DC69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D348101-F1BF-4604-83E1-457BD42015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E086E4F-92F9-4C0F-9D73-520D2666B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E217C-1DA1-485F-B2D1-0CEFFDD329D6}" type="datetimeFigureOut">
              <a:rPr lang="es-MX" smtClean="0"/>
              <a:t>24/10/2019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3FE60F3-2790-4DD7-AAD0-FDFAB735E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F2CE17-AF96-468D-9E8E-C4B22BA16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182D4-F5D7-45A4-AF46-082E6F54B5A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59376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2C4403-7322-4715-B3B8-F72B0FB97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7A93590-284B-49C7-87BD-D28EFBA103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63396E-672B-4160-8BDA-833AEB304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E217C-1DA1-485F-B2D1-0CEFFDD329D6}" type="datetimeFigureOut">
              <a:rPr lang="es-MX" smtClean="0"/>
              <a:t>24/10/2019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A8820D-F627-4436-A8E6-CC1B0F733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1ECE98A-9829-47DD-AC19-C7435FD39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182D4-F5D7-45A4-AF46-082E6F54B5A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82524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3195494-C7E7-4A99-B4C0-AADE8516B2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7AE965-9533-4B3B-8142-4C8DA2D281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0928BE-0E50-49D2-8262-34CC0CFBF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E217C-1DA1-485F-B2D1-0CEFFDD329D6}" type="datetimeFigureOut">
              <a:rPr lang="es-MX" smtClean="0"/>
              <a:t>24/10/2019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8CFFD0-37C3-446F-89D0-107CED3D2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4947B83-55C5-4459-A14E-A388C22D4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182D4-F5D7-45A4-AF46-082E6F54B5A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38047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2D35FE-4328-4FC4-8DDC-6C4A6FBF3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AA48613-CED2-41C7-8286-1A99CFF1C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8E93CBF-C62A-4F6D-99FB-D1CED4A13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E217C-1DA1-485F-B2D1-0CEFFDD329D6}" type="datetimeFigureOut">
              <a:rPr lang="es-MX" smtClean="0"/>
              <a:t>24/10/2019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6D5E47-B0C8-45AC-9C12-1868EE97B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A2772C-A2D1-4728-9482-C21DD27E4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182D4-F5D7-45A4-AF46-082E6F54B5A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3899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119B42-126F-4357-B769-66FFD84DF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2C22276-3B31-46B8-96F8-9823920F14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93FD8C-7692-47E2-8E93-889FC16EC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E217C-1DA1-485F-B2D1-0CEFFDD329D6}" type="datetimeFigureOut">
              <a:rPr lang="es-MX" smtClean="0"/>
              <a:t>24/10/2019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A47D37-5BF4-4333-BED3-788DAF173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AE8FC7-D838-4D48-A44B-E258479F6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182D4-F5D7-45A4-AF46-082E6F54B5A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902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C434C5-F661-4EEF-B468-8B1E7B1D1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4C891B-A777-4B50-B644-BF6680C278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0F7B4D-35B1-4E0C-92F0-CBE8BFC8E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BE1EC25-C7B1-43C0-93B6-A9DF314A5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E217C-1DA1-485F-B2D1-0CEFFDD329D6}" type="datetimeFigureOut">
              <a:rPr lang="es-MX" smtClean="0"/>
              <a:t>24/10/2019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CC097C0-DAD9-4A13-AB07-0DC8DA0BE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9EF6766-59C9-40F8-8A00-9741483FD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182D4-F5D7-45A4-AF46-082E6F54B5A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8355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AE9AD-E024-44E4-A073-3C3317F8A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EB9E9C-6F1B-4D55-BD14-E8BCB522E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5820501-6151-4CB5-B584-6A47DF1302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14B2DEE-E3B9-4704-AFF2-2DDA512AC7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80E47B2-888C-4E49-B25C-E9FF89E057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7EBF228-8784-4E14-B9EC-134195796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E217C-1DA1-485F-B2D1-0CEFFDD329D6}" type="datetimeFigureOut">
              <a:rPr lang="es-MX" smtClean="0"/>
              <a:t>24/10/2019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5E3024-DC24-44BA-9C8B-EBCC4B123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01739DB-877D-48CF-8E10-6CAE5DA4A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182D4-F5D7-45A4-AF46-082E6F54B5A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84559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479856-5224-40B5-9052-D00E26548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21200FD-3AB9-4754-8166-8E61274A4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E217C-1DA1-485F-B2D1-0CEFFDD329D6}" type="datetimeFigureOut">
              <a:rPr lang="es-MX" smtClean="0"/>
              <a:t>24/10/2019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9DA3C52-227A-47A3-91DE-FB8DB21F2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8187BB6-52F3-4FD2-A6C0-16720C8BD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182D4-F5D7-45A4-AF46-082E6F54B5A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00012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C4146FD-223E-4571-8926-DF886F709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E217C-1DA1-485F-B2D1-0CEFFDD329D6}" type="datetimeFigureOut">
              <a:rPr lang="es-MX" smtClean="0"/>
              <a:t>24/10/2019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0DCB413-3550-4AD2-89F3-88280D384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68B885E-7230-4566-91D2-1C559E090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182D4-F5D7-45A4-AF46-082E6F54B5A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55486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27A4E2-2BC5-4BFD-B9A4-D99B45D75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1A69E5-EFD4-4A51-94B9-F503E0674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E190691-5862-4AF9-9A4E-6A344478AC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0B87324-0F6A-470B-90E7-ADD15EDEA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E217C-1DA1-485F-B2D1-0CEFFDD329D6}" type="datetimeFigureOut">
              <a:rPr lang="es-MX" smtClean="0"/>
              <a:t>24/10/2019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7AC284B-65EC-410E-B5FC-9334A4A82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F0B84B8-70DB-4B76-A10D-3E4F1AE12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182D4-F5D7-45A4-AF46-082E6F54B5A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62430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035A44-78D3-49ED-A27E-22F08B406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7FCB11D-612B-4917-B80A-F44EB00CBE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9A6DAE0-CC9C-4C72-A567-7BC5984021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2A2A7DE-F863-4792-85B9-29992F48B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E217C-1DA1-485F-B2D1-0CEFFDD329D6}" type="datetimeFigureOut">
              <a:rPr lang="es-MX" smtClean="0"/>
              <a:t>24/10/2019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5683B46-2BE5-4FE0-9612-3D8CA5A46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E154EC9-C0E6-4D9B-BB60-087ADCBE3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182D4-F5D7-45A4-AF46-082E6F54B5A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84688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CF9675E-07EE-4452-82CD-47D4A379F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5F52C00-7D5F-459F-9AF2-71D5F5102E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BC8178D-EEF9-4C4D-9316-294EFEB4ED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E217C-1DA1-485F-B2D1-0CEFFDD329D6}" type="datetimeFigureOut">
              <a:rPr lang="es-MX" smtClean="0"/>
              <a:t>24/10/2019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61ADA0-BF4D-4FF0-ABC4-09432E74C0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872632-3576-4DF4-A631-3BA312A5CC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182D4-F5D7-45A4-AF46-082E6F54B5A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4237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gif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Imagen 1" descr="Imagen que contiene objeto&#10;&#10;Descripción generada automáticamente">
            <a:extLst>
              <a:ext uri="{FF2B5EF4-FFF2-40B4-BE49-F238E27FC236}">
                <a16:creationId xmlns:a16="http://schemas.microsoft.com/office/drawing/2014/main" id="{CB0BF65F-CBD9-4E69-9090-96EE9B4D31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181" y="2781703"/>
            <a:ext cx="5462546" cy="133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44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7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8202" y="1570814"/>
            <a:ext cx="0" cy="371022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B14E10DE-6776-48FE-A95D-E77602A0B4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5536081"/>
              </p:ext>
            </p:extLst>
          </p:nvPr>
        </p:nvGraphicFramePr>
        <p:xfrm>
          <a:off x="3885396" y="542441"/>
          <a:ext cx="8130139" cy="5827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85BEFF1A-941A-48BF-B850-47A6CD6CA167}"/>
              </a:ext>
            </a:extLst>
          </p:cNvPr>
          <p:cNvSpPr txBox="1"/>
          <p:nvPr/>
        </p:nvSpPr>
        <p:spPr>
          <a:xfrm>
            <a:off x="222988" y="1979377"/>
            <a:ext cx="336802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/>
              <a:t>2019</a:t>
            </a:r>
          </a:p>
          <a:p>
            <a:pPr algn="ctr"/>
            <a:endParaRPr lang="es-MX" sz="2800" b="1" dirty="0"/>
          </a:p>
          <a:p>
            <a:r>
              <a:rPr lang="es-MX" dirty="0"/>
              <a:t>50 </a:t>
            </a:r>
            <a:r>
              <a:rPr lang="es-MX" dirty="0" err="1"/>
              <a:t>Suppliers</a:t>
            </a:r>
            <a:r>
              <a:rPr lang="es-MX" dirty="0"/>
              <a:t> </a:t>
            </a:r>
            <a:r>
              <a:rPr lang="es-MX" dirty="0" err="1"/>
              <a:t>credit</a:t>
            </a:r>
            <a:r>
              <a:rPr lang="es-MX" dirty="0"/>
              <a:t>  </a:t>
            </a:r>
          </a:p>
          <a:p>
            <a:r>
              <a:rPr lang="es-MX" dirty="0"/>
              <a:t>Septiembre 2019</a:t>
            </a:r>
          </a:p>
          <a:p>
            <a:endParaRPr lang="es-MX" dirty="0"/>
          </a:p>
          <a:p>
            <a:pPr marL="342900" indent="-342900">
              <a:buAutoNum type="arabicPlain" startAt="48"/>
            </a:pPr>
            <a:endParaRPr lang="es-MX" dirty="0"/>
          </a:p>
          <a:p>
            <a:r>
              <a:rPr lang="es-MX" dirty="0"/>
              <a:t>83 </a:t>
            </a:r>
            <a:r>
              <a:rPr lang="es-MX" dirty="0" err="1"/>
              <a:t>Suppliers</a:t>
            </a:r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68954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rgbClr val="00B0F0">
                  <a:lumMod val="90000"/>
                </a:srgbClr>
              </a:gs>
              <a:gs pos="25000">
                <a:srgbClr val="00B0F0">
                  <a:lumMod val="90000"/>
                </a:srgb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496665E-94BB-4EF6-AC3F-EF3EE91E0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BUDGET 2020=&gt; 36 days PAYABLES</a:t>
            </a:r>
            <a:b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(2019=&gt; 23DAYS // 37% +)</a:t>
            </a:r>
          </a:p>
        </p:txBody>
      </p:sp>
    </p:spTree>
    <p:extLst>
      <p:ext uri="{BB962C8B-B14F-4D97-AF65-F5344CB8AC3E}">
        <p14:creationId xmlns:p14="http://schemas.microsoft.com/office/powerpoint/2010/main" val="3100785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ior, persona, ordenador, sentado&#10;&#10;Descripción generada automáticamente">
            <a:extLst>
              <a:ext uri="{FF2B5EF4-FFF2-40B4-BE49-F238E27FC236}">
                <a16:creationId xmlns:a16="http://schemas.microsoft.com/office/drawing/2014/main" id="{E1EF327B-F6CF-4574-A748-1A9BF6CAE0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B2DB6E1E-42B2-460B-B01F-AA689EB226F1}"/>
              </a:ext>
            </a:extLst>
          </p:cNvPr>
          <p:cNvSpPr txBox="1">
            <a:spLocks/>
          </p:cNvSpPr>
          <p:nvPr/>
        </p:nvSpPr>
        <p:spPr>
          <a:xfrm>
            <a:off x="7533467" y="3759253"/>
            <a:ext cx="5097651" cy="20216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6600" b="1" dirty="0" err="1">
                <a:solidFill>
                  <a:schemeClr val="accent1"/>
                </a:solidFill>
                <a:latin typeface="Imprint MT Shadow" panose="04020605060303030202" pitchFamily="82" charset="0"/>
              </a:rPr>
              <a:t>Payroll</a:t>
            </a:r>
            <a:endParaRPr lang="es-MX" sz="6600" b="1" dirty="0">
              <a:solidFill>
                <a:schemeClr val="accent1"/>
              </a:solidFill>
              <a:latin typeface="Imprint MT Shadow" panose="0402060506030303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280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ABDEE4A6-3B60-4B3E-B38B-87D5CA4C63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4420361"/>
              </p:ext>
            </p:extLst>
          </p:nvPr>
        </p:nvGraphicFramePr>
        <p:xfrm>
          <a:off x="2248544" y="2492052"/>
          <a:ext cx="7422399" cy="16402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4133">
                  <a:extLst>
                    <a:ext uri="{9D8B030D-6E8A-4147-A177-3AD203B41FA5}">
                      <a16:colId xmlns:a16="http://schemas.microsoft.com/office/drawing/2014/main" val="3518603059"/>
                    </a:ext>
                  </a:extLst>
                </a:gridCol>
                <a:gridCol w="2474133">
                  <a:extLst>
                    <a:ext uri="{9D8B030D-6E8A-4147-A177-3AD203B41FA5}">
                      <a16:colId xmlns:a16="http://schemas.microsoft.com/office/drawing/2014/main" val="3708416539"/>
                    </a:ext>
                  </a:extLst>
                </a:gridCol>
                <a:gridCol w="2474133">
                  <a:extLst>
                    <a:ext uri="{9D8B030D-6E8A-4147-A177-3AD203B41FA5}">
                      <a16:colId xmlns:a16="http://schemas.microsoft.com/office/drawing/2014/main" val="3488294674"/>
                    </a:ext>
                  </a:extLst>
                </a:gridCol>
              </a:tblGrid>
              <a:tr h="817303">
                <a:tc>
                  <a:txBody>
                    <a:bodyPr/>
                    <a:lstStyle/>
                    <a:p>
                      <a:r>
                        <a:rPr lang="es-MX" sz="2400" dirty="0"/>
                        <a:t>Salaries &amp;</a:t>
                      </a:r>
                      <a:r>
                        <a:rPr lang="es-MX" sz="2400" dirty="0" err="1"/>
                        <a:t>wages</a:t>
                      </a:r>
                      <a:endParaRPr lang="es-MX" sz="2400" dirty="0"/>
                    </a:p>
                    <a:p>
                      <a:endParaRPr lang="es-MX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2020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4242463"/>
                  </a:ext>
                </a:extLst>
              </a:tr>
              <a:tr h="817303">
                <a:tc>
                  <a:txBody>
                    <a:bodyPr/>
                    <a:lstStyle/>
                    <a:p>
                      <a:r>
                        <a:rPr lang="es-MX" dirty="0"/>
                        <a:t>Total L/E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$43,350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$42,336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4963367"/>
                  </a:ext>
                </a:extLst>
              </a:tr>
            </a:tbl>
          </a:graphicData>
        </a:graphic>
      </p:graphicFrame>
      <p:sp>
        <p:nvSpPr>
          <p:cNvPr id="4" name="Título 3">
            <a:extLst>
              <a:ext uri="{FF2B5EF4-FFF2-40B4-BE49-F238E27FC236}">
                <a16:creationId xmlns:a16="http://schemas.microsoft.com/office/drawing/2014/main" id="{EEDDDED4-C252-47A9-A6B6-7E344D5F5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240" y="318630"/>
            <a:ext cx="10515600" cy="1325563"/>
          </a:xfrm>
        </p:spPr>
        <p:txBody>
          <a:bodyPr/>
          <a:lstStyle/>
          <a:p>
            <a:r>
              <a:rPr lang="es-MX" b="1" dirty="0">
                <a:solidFill>
                  <a:schemeClr val="accent1"/>
                </a:solidFill>
              </a:rPr>
              <a:t>2018 VS 2019 </a:t>
            </a:r>
          </a:p>
        </p:txBody>
      </p:sp>
    </p:spTree>
    <p:extLst>
      <p:ext uri="{BB962C8B-B14F-4D97-AF65-F5344CB8AC3E}">
        <p14:creationId xmlns:p14="http://schemas.microsoft.com/office/powerpoint/2010/main" val="464331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3EB47C6-E2FF-450D-AB62-1F3F21E694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54" r="1" b="13915"/>
          <a:stretch/>
        </p:blipFill>
        <p:spPr>
          <a:xfrm rot="21480000">
            <a:off x="231911" y="663329"/>
            <a:ext cx="11538395" cy="554373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8BAFFED-6538-452A-837E-A81DB8F446DE}"/>
              </a:ext>
            </a:extLst>
          </p:cNvPr>
          <p:cNvSpPr txBox="1"/>
          <p:nvPr/>
        </p:nvSpPr>
        <p:spPr>
          <a:xfrm rot="21051030">
            <a:off x="3098762" y="2059269"/>
            <a:ext cx="665212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800" b="1" dirty="0">
                <a:latin typeface="DaunPenh" panose="020B0604020202020204" pitchFamily="2" charset="0"/>
                <a:cs typeface="DaunPenh" panose="020B0604020202020204" pitchFamily="2" charset="0"/>
              </a:rPr>
              <a:t>DEVELOPMENTS</a:t>
            </a:r>
            <a:r>
              <a:rPr lang="es-MX" sz="11500" b="1" dirty="0">
                <a:latin typeface="DaunPenh" panose="020B0604020202020204" pitchFamily="2" charset="0"/>
                <a:cs typeface="DaunPenh" panose="020B0604020202020204" pitchFamily="2" charset="0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1986651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interior, pared, suelo&#10;&#10;Descripción generada automáticamente">
            <a:extLst>
              <a:ext uri="{FF2B5EF4-FFF2-40B4-BE49-F238E27FC236}">
                <a16:creationId xmlns:a16="http://schemas.microsoft.com/office/drawing/2014/main" id="{A3A3EF8B-9963-4F1E-B5CD-C8216A7D5F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" r="8378" b="1"/>
          <a:stretch/>
        </p:blipFill>
        <p:spPr>
          <a:xfrm>
            <a:off x="-4" y="-6"/>
            <a:ext cx="12192000" cy="685595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1596BE3-261F-48E4-A5CF-503D62398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734174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>
                <a:latin typeface="+mj-lt"/>
                <a:ea typeface="+mj-ea"/>
                <a:cs typeface="+mj-cs"/>
              </a:rPr>
              <a:t>EXPO FARMA 2019</a:t>
            </a:r>
          </a:p>
        </p:txBody>
      </p:sp>
      <p:sp>
        <p:nvSpPr>
          <p:cNvPr id="21" name="Oval 17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1217" y="267240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Marcador de contenido 4" descr="Imagen que contiene interior, pared&#10;&#10;Descripción generada automáticamente">
            <a:extLst>
              <a:ext uri="{FF2B5EF4-FFF2-40B4-BE49-F238E27FC236}">
                <a16:creationId xmlns:a16="http://schemas.microsoft.com/office/drawing/2014/main" id="{58F9FF27-0205-4DA5-8BDC-E8429C7A73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" b="24646"/>
          <a:stretch/>
        </p:blipFill>
        <p:spPr>
          <a:xfrm>
            <a:off x="5925809" y="2837001"/>
            <a:ext cx="2743200" cy="274320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4AD8B2B-DD3D-47FC-9558-5B898F8E08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9" r="22943" b="-2"/>
          <a:stretch/>
        </p:blipFill>
        <p:spPr>
          <a:xfrm>
            <a:off x="8160603" y="2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BFC77B5-F38E-4A7D-80BD-C3A10B717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64334" y="4032250"/>
            <a:ext cx="3227666" cy="2825750"/>
          </a:xfrm>
          <a:custGeom>
            <a:avLst/>
            <a:gdLst>
              <a:gd name="connsiteX0" fmla="*/ 1888600 w 3227666"/>
              <a:gd name="connsiteY0" fmla="*/ 0 h 2825750"/>
              <a:gd name="connsiteX1" fmla="*/ 3224042 w 3227666"/>
              <a:gd name="connsiteY1" fmla="*/ 553158 h 2825750"/>
              <a:gd name="connsiteX2" fmla="*/ 3227666 w 3227666"/>
              <a:gd name="connsiteY2" fmla="*/ 557146 h 2825750"/>
              <a:gd name="connsiteX3" fmla="*/ 3227666 w 3227666"/>
              <a:gd name="connsiteY3" fmla="*/ 2825750 h 2825750"/>
              <a:gd name="connsiteX4" fmla="*/ 250380 w 3227666"/>
              <a:gd name="connsiteY4" fmla="*/ 2825750 h 2825750"/>
              <a:gd name="connsiteX5" fmla="*/ 227944 w 3227666"/>
              <a:gd name="connsiteY5" fmla="*/ 2788819 h 2825750"/>
              <a:gd name="connsiteX6" fmla="*/ 0 w 3227666"/>
              <a:gd name="connsiteY6" fmla="*/ 1888600 h 2825750"/>
              <a:gd name="connsiteX7" fmla="*/ 1888600 w 3227666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27666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227666" y="557146"/>
                </a:lnTo>
                <a:lnTo>
                  <a:pt x="3227666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 descr="Imagen que contiene interior, suelo&#10;&#10;Descripción generada automáticamente">
            <a:extLst>
              <a:ext uri="{FF2B5EF4-FFF2-40B4-BE49-F238E27FC236}">
                <a16:creationId xmlns:a16="http://schemas.microsoft.com/office/drawing/2014/main" id="{518E29AB-D344-4022-BFBA-AA10FE6D3A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2" b="16570"/>
          <a:stretch/>
        </p:blipFill>
        <p:spPr>
          <a:xfrm>
            <a:off x="9129290" y="4197216"/>
            <a:ext cx="3062710" cy="2660795"/>
          </a:xfrm>
          <a:custGeom>
            <a:avLst/>
            <a:gdLst>
              <a:gd name="connsiteX0" fmla="*/ 1723644 w 3062710"/>
              <a:gd name="connsiteY0" fmla="*/ 0 h 2660795"/>
              <a:gd name="connsiteX1" fmla="*/ 3053691 w 3062710"/>
              <a:gd name="connsiteY1" fmla="*/ 627247 h 2660795"/>
              <a:gd name="connsiteX2" fmla="*/ 3062710 w 3062710"/>
              <a:gd name="connsiteY2" fmla="*/ 639308 h 2660795"/>
              <a:gd name="connsiteX3" fmla="*/ 3062710 w 3062710"/>
              <a:gd name="connsiteY3" fmla="*/ 2660795 h 2660795"/>
              <a:gd name="connsiteX4" fmla="*/ 278239 w 3062710"/>
              <a:gd name="connsiteY4" fmla="*/ 2660795 h 2660795"/>
              <a:gd name="connsiteX5" fmla="*/ 208035 w 3062710"/>
              <a:gd name="connsiteY5" fmla="*/ 2545235 h 2660795"/>
              <a:gd name="connsiteX6" fmla="*/ 0 w 3062710"/>
              <a:gd name="connsiteY6" fmla="*/ 1723644 h 2660795"/>
              <a:gd name="connsiteX7" fmla="*/ 1723644 w 3062710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62710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062710" y="639308"/>
                </a:lnTo>
                <a:lnTo>
                  <a:pt x="3062710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1B90EC6-CA83-4306-9C67-CFF8A8CD29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835" y="2837001"/>
            <a:ext cx="5462016" cy="3072384"/>
          </a:xfrm>
          <a:prstGeom prst="rect">
            <a:avLst/>
          </a:prstGeom>
        </p:spPr>
      </p:pic>
      <p:sp>
        <p:nvSpPr>
          <p:cNvPr id="8" name="Globo: línea doblada con barra de énfasis 7">
            <a:extLst>
              <a:ext uri="{FF2B5EF4-FFF2-40B4-BE49-F238E27FC236}">
                <a16:creationId xmlns:a16="http://schemas.microsoft.com/office/drawing/2014/main" id="{BD9ECECF-DC3A-4FF0-A103-3C96F82EA35D}"/>
              </a:ext>
            </a:extLst>
          </p:cNvPr>
          <p:cNvSpPr/>
          <p:nvPr/>
        </p:nvSpPr>
        <p:spPr>
          <a:xfrm>
            <a:off x="5377912" y="619932"/>
            <a:ext cx="2616024" cy="1105910"/>
          </a:xfrm>
          <a:prstGeom prst="accentCallout2">
            <a:avLst>
              <a:gd name="adj1" fmla="val 56588"/>
              <a:gd name="adj2" fmla="val -7148"/>
              <a:gd name="adj3" fmla="val 31363"/>
              <a:gd name="adj4" fmla="val -45104"/>
              <a:gd name="adj5" fmla="val 112500"/>
              <a:gd name="adj6" fmla="val -4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/>
                </a:solidFill>
              </a:rPr>
              <a:t>TOTAL </a:t>
            </a:r>
            <a:r>
              <a:rPr lang="es-MX" b="1" dirty="0" err="1">
                <a:solidFill>
                  <a:schemeClr val="tx1"/>
                </a:solidFill>
              </a:rPr>
              <a:t>Visitors</a:t>
            </a:r>
            <a:r>
              <a:rPr lang="es-MX" b="1" dirty="0">
                <a:solidFill>
                  <a:schemeClr val="tx1"/>
                </a:solidFill>
              </a:rPr>
              <a:t> EXPO</a:t>
            </a:r>
          </a:p>
          <a:p>
            <a:pPr algn="ctr"/>
            <a:r>
              <a:rPr lang="es-MX" b="1" dirty="0">
                <a:solidFill>
                  <a:schemeClr val="tx1"/>
                </a:solidFill>
              </a:rPr>
              <a:t>7,156</a:t>
            </a:r>
          </a:p>
        </p:txBody>
      </p:sp>
      <p:sp>
        <p:nvSpPr>
          <p:cNvPr id="10" name="Globo: línea doblada doble con barra de énfasis 9">
            <a:extLst>
              <a:ext uri="{FF2B5EF4-FFF2-40B4-BE49-F238E27FC236}">
                <a16:creationId xmlns:a16="http://schemas.microsoft.com/office/drawing/2014/main" id="{8842FA5E-8F90-4E55-9BC6-BE602352CC46}"/>
              </a:ext>
            </a:extLst>
          </p:cNvPr>
          <p:cNvSpPr/>
          <p:nvPr/>
        </p:nvSpPr>
        <p:spPr>
          <a:xfrm>
            <a:off x="9597125" y="3099661"/>
            <a:ext cx="1859947" cy="930541"/>
          </a:xfrm>
          <a:prstGeom prst="accentCallout3">
            <a:avLst>
              <a:gd name="adj1" fmla="val 18750"/>
              <a:gd name="adj2" fmla="val -8333"/>
              <a:gd name="adj3" fmla="val 29167"/>
              <a:gd name="adj4" fmla="val -42488"/>
              <a:gd name="adj5" fmla="val 112500"/>
              <a:gd name="adj6" fmla="val -40708"/>
              <a:gd name="adj7" fmla="val 196297"/>
              <a:gd name="adj8" fmla="val -121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/>
                </a:solidFill>
              </a:rPr>
              <a:t>TOTAL VISITS  STAND</a:t>
            </a:r>
          </a:p>
          <a:p>
            <a:pPr algn="ctr"/>
            <a:r>
              <a:rPr lang="es-MX" b="1" dirty="0">
                <a:solidFill>
                  <a:schemeClr val="tx1"/>
                </a:solidFill>
              </a:rPr>
              <a:t>800</a:t>
            </a:r>
          </a:p>
        </p:txBody>
      </p:sp>
      <p:sp>
        <p:nvSpPr>
          <p:cNvPr id="12" name="Rectángulo: una sola esquina redondeada 11">
            <a:extLst>
              <a:ext uri="{FF2B5EF4-FFF2-40B4-BE49-F238E27FC236}">
                <a16:creationId xmlns:a16="http://schemas.microsoft.com/office/drawing/2014/main" id="{A1AF643B-41EF-4335-AAD1-E594661AE4FC}"/>
              </a:ext>
            </a:extLst>
          </p:cNvPr>
          <p:cNvSpPr/>
          <p:nvPr/>
        </p:nvSpPr>
        <p:spPr>
          <a:xfrm>
            <a:off x="0" y="0"/>
            <a:ext cx="3518115" cy="1725842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err="1">
                <a:solidFill>
                  <a:schemeClr val="bg1"/>
                </a:solidFill>
              </a:rPr>
              <a:t>Products</a:t>
            </a:r>
            <a:r>
              <a:rPr lang="es-MX" sz="2000" b="1" dirty="0">
                <a:solidFill>
                  <a:schemeClr val="bg1"/>
                </a:solidFill>
              </a:rPr>
              <a:t> </a:t>
            </a:r>
            <a:r>
              <a:rPr lang="es-MX" sz="2000" b="1" dirty="0" err="1">
                <a:solidFill>
                  <a:schemeClr val="bg1"/>
                </a:solidFill>
              </a:rPr>
              <a:t>promoted</a:t>
            </a:r>
            <a:r>
              <a:rPr lang="es-MX" sz="2000" b="1" dirty="0">
                <a:solidFill>
                  <a:schemeClr val="bg1"/>
                </a:solidFill>
              </a:rPr>
              <a:t>: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s-MX" sz="2000" b="1" dirty="0" err="1">
                <a:solidFill>
                  <a:schemeClr val="bg1"/>
                </a:solidFill>
              </a:rPr>
              <a:t>API´s</a:t>
            </a:r>
            <a:endParaRPr lang="es-MX" sz="2000" b="1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s-MX" sz="2000" b="1" dirty="0" err="1">
                <a:solidFill>
                  <a:schemeClr val="bg1"/>
                </a:solidFill>
              </a:rPr>
              <a:t>Essential</a:t>
            </a:r>
            <a:r>
              <a:rPr lang="es-MX" sz="2000" b="1" dirty="0">
                <a:solidFill>
                  <a:schemeClr val="bg1"/>
                </a:solidFill>
              </a:rPr>
              <a:t> </a:t>
            </a:r>
            <a:r>
              <a:rPr lang="es-MX" sz="2000" b="1" dirty="0" err="1">
                <a:solidFill>
                  <a:schemeClr val="bg1"/>
                </a:solidFill>
              </a:rPr>
              <a:t>Oils</a:t>
            </a:r>
            <a:endParaRPr lang="es-MX" sz="2000" b="1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s-MX" sz="2000" b="1" dirty="0" err="1">
                <a:solidFill>
                  <a:schemeClr val="bg1"/>
                </a:solidFill>
              </a:rPr>
              <a:t>Extracts</a:t>
            </a:r>
            <a:r>
              <a:rPr lang="es-MX" sz="2000" b="1" dirty="0">
                <a:solidFill>
                  <a:schemeClr val="bg1"/>
                </a:solidFill>
              </a:rPr>
              <a:t> (</a:t>
            </a:r>
            <a:r>
              <a:rPr lang="es-MX" sz="2000" b="1" dirty="0" err="1">
                <a:solidFill>
                  <a:schemeClr val="bg1"/>
                </a:solidFill>
              </a:rPr>
              <a:t>Standarized</a:t>
            </a:r>
            <a:r>
              <a:rPr lang="es-MX" sz="2000" b="1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486192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BA99B59-7A90-4E56-AC6C-88608BC66914}"/>
              </a:ext>
            </a:extLst>
          </p:cNvPr>
          <p:cNvSpPr txBox="1"/>
          <p:nvPr/>
        </p:nvSpPr>
        <p:spPr>
          <a:xfrm>
            <a:off x="6367244" y="4267832"/>
            <a:ext cx="5024634" cy="1401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ACADEMIES CLIENTS</a:t>
            </a:r>
          </a:p>
        </p:txBody>
      </p:sp>
      <p:sp>
        <p:nvSpPr>
          <p:cNvPr id="13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n 3" descr="Imagen que contiene suelo, interior, techo, sala&#10;&#10;Descripción generada automáticamente">
            <a:extLst>
              <a:ext uri="{FF2B5EF4-FFF2-40B4-BE49-F238E27FC236}">
                <a16:creationId xmlns:a16="http://schemas.microsoft.com/office/drawing/2014/main" id="{626B84DB-9770-446C-9005-C1EAA8F9C5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2" r="13576" b="-1"/>
          <a:stretch/>
        </p:blipFill>
        <p:spPr>
          <a:xfrm>
            <a:off x="1" y="770037"/>
            <a:ext cx="5298683" cy="6097438"/>
          </a:xfrm>
          <a:custGeom>
            <a:avLst/>
            <a:gdLst>
              <a:gd name="connsiteX0" fmla="*/ 2178155 w 5298683"/>
              <a:gd name="connsiteY0" fmla="*/ 0 h 6097438"/>
              <a:gd name="connsiteX1" fmla="*/ 5298683 w 5298683"/>
              <a:gd name="connsiteY1" fmla="*/ 3120527 h 6097438"/>
              <a:gd name="connsiteX2" fmla="*/ 3392805 w 5298683"/>
              <a:gd name="connsiteY2" fmla="*/ 5995828 h 6097438"/>
              <a:gd name="connsiteX3" fmla="*/ 3115184 w 5298683"/>
              <a:gd name="connsiteY3" fmla="*/ 6097438 h 6097438"/>
              <a:gd name="connsiteX4" fmla="*/ 1241127 w 5298683"/>
              <a:gd name="connsiteY4" fmla="*/ 6097438 h 6097438"/>
              <a:gd name="connsiteX5" fmla="*/ 963506 w 5298683"/>
              <a:gd name="connsiteY5" fmla="*/ 5995828 h 6097438"/>
              <a:gd name="connsiteX6" fmla="*/ 193210 w 5298683"/>
              <a:gd name="connsiteY6" fmla="*/ 5528477 h 6097438"/>
              <a:gd name="connsiteX7" fmla="*/ 0 w 5298683"/>
              <a:gd name="connsiteY7" fmla="*/ 5352876 h 6097438"/>
              <a:gd name="connsiteX8" fmla="*/ 0 w 5298683"/>
              <a:gd name="connsiteY8" fmla="*/ 888178 h 6097438"/>
              <a:gd name="connsiteX9" fmla="*/ 193210 w 5298683"/>
              <a:gd name="connsiteY9" fmla="*/ 712577 h 6097438"/>
              <a:gd name="connsiteX10" fmla="*/ 2178155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6" name="Dodecágono 5">
            <a:extLst>
              <a:ext uri="{FF2B5EF4-FFF2-40B4-BE49-F238E27FC236}">
                <a16:creationId xmlns:a16="http://schemas.microsoft.com/office/drawing/2014/main" id="{73E5FC87-719E-4716-9121-82AA40D19E68}"/>
              </a:ext>
            </a:extLst>
          </p:cNvPr>
          <p:cNvSpPr/>
          <p:nvPr/>
        </p:nvSpPr>
        <p:spPr>
          <a:xfrm>
            <a:off x="7017036" y="1188720"/>
            <a:ext cx="4668253" cy="2422358"/>
          </a:xfrm>
          <a:prstGeom prst="do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b="1" dirty="0">
                <a:latin typeface="Franklin Gothic Book" panose="020B0503020102020204" pitchFamily="34" charset="0"/>
              </a:rPr>
              <a:t>6 </a:t>
            </a:r>
            <a:r>
              <a:rPr lang="es-MX" b="1" dirty="0" err="1">
                <a:latin typeface="Franklin Gothic Book" panose="020B0503020102020204" pitchFamily="34" charset="0"/>
              </a:rPr>
              <a:t>Sessions</a:t>
            </a:r>
            <a:r>
              <a:rPr lang="es-MX" b="1" dirty="0">
                <a:latin typeface="Franklin Gothic Book" panose="020B0503020102020204" pitchFamily="34" charset="0"/>
              </a:rPr>
              <a:t> </a:t>
            </a:r>
            <a:r>
              <a:rPr lang="es-MX" b="1" dirty="0" err="1">
                <a:latin typeface="Franklin Gothic Book" panose="020B0503020102020204" pitchFamily="34" charset="0"/>
              </a:rPr>
              <a:t>to</a:t>
            </a:r>
            <a:r>
              <a:rPr lang="es-MX" b="1" dirty="0">
                <a:latin typeface="Franklin Gothic Book" panose="020B0503020102020204" pitchFamily="34" charset="0"/>
              </a:rPr>
              <a:t> Farmacia Paris </a:t>
            </a:r>
            <a:r>
              <a:rPr lang="es-MX" b="1" dirty="0" err="1">
                <a:latin typeface="Franklin Gothic Book" panose="020B0503020102020204" pitchFamily="34" charset="0"/>
              </a:rPr>
              <a:t>employees</a:t>
            </a:r>
            <a:r>
              <a:rPr lang="es-MX" b="1" dirty="0">
                <a:latin typeface="Franklin Gothic Book" panose="020B0503020102020204" pitchFamily="34" charset="0"/>
              </a:rPr>
              <a:t> </a:t>
            </a:r>
            <a:r>
              <a:rPr lang="es-MX" b="1" dirty="0" err="1">
                <a:latin typeface="Franklin Gothic Book" panose="020B0503020102020204" pitchFamily="34" charset="0"/>
              </a:rPr>
              <a:t>Available</a:t>
            </a:r>
            <a:r>
              <a:rPr lang="es-MX" b="1" dirty="0">
                <a:latin typeface="Franklin Gothic Book" panose="020B0503020102020204" pitchFamily="34" charset="0"/>
              </a:rPr>
              <a:t> </a:t>
            </a:r>
            <a:r>
              <a:rPr lang="es-MX" b="1" dirty="0" err="1">
                <a:latin typeface="Franklin Gothic Book" panose="020B0503020102020204" pitchFamily="34" charset="0"/>
              </a:rPr>
              <a:t>to</a:t>
            </a:r>
            <a:r>
              <a:rPr lang="es-MX" b="1" dirty="0">
                <a:latin typeface="Franklin Gothic Book" panose="020B0503020102020204" pitchFamily="34" charset="0"/>
              </a:rPr>
              <a:t> </a:t>
            </a:r>
            <a:r>
              <a:rPr lang="es-MX" b="1" dirty="0" err="1">
                <a:latin typeface="Franklin Gothic Book" panose="020B0503020102020204" pitchFamily="34" charset="0"/>
              </a:rPr>
              <a:t>clients</a:t>
            </a:r>
            <a:r>
              <a:rPr lang="es-MX" b="1" dirty="0">
                <a:latin typeface="Franklin Gothic Book" panose="020B0503020102020204" pitchFamily="34" charset="0"/>
              </a:rPr>
              <a:t> </a:t>
            </a:r>
            <a:r>
              <a:rPr lang="es-MX" b="1" dirty="0" err="1">
                <a:latin typeface="Franklin Gothic Book" panose="020B0503020102020204" pitchFamily="34" charset="0"/>
              </a:rPr>
              <a:t>that</a:t>
            </a:r>
            <a:r>
              <a:rPr lang="es-MX" b="1" dirty="0">
                <a:latin typeface="Franklin Gothic Book" panose="020B0503020102020204" pitchFamily="34" charset="0"/>
              </a:rPr>
              <a:t> </a:t>
            </a:r>
            <a:r>
              <a:rPr lang="es-MX" b="1" dirty="0" err="1">
                <a:latin typeface="Franklin Gothic Book" panose="020B0503020102020204" pitchFamily="34" charset="0"/>
              </a:rPr>
              <a:t>request</a:t>
            </a:r>
            <a:r>
              <a:rPr lang="es-MX" b="1" dirty="0">
                <a:latin typeface="Franklin Gothic Book" panose="020B0503020102020204" pitchFamily="34" charset="0"/>
              </a:rPr>
              <a:t> </a:t>
            </a:r>
            <a:r>
              <a:rPr lang="es-MX" b="1" dirty="0" err="1">
                <a:latin typeface="Franklin Gothic Book" panose="020B0503020102020204" pitchFamily="34" charset="0"/>
              </a:rPr>
              <a:t>technical</a:t>
            </a:r>
            <a:r>
              <a:rPr lang="es-MX" b="1" dirty="0">
                <a:latin typeface="Franklin Gothic Book" panose="020B0503020102020204" pitchFamily="34" charset="0"/>
              </a:rPr>
              <a:t> </a:t>
            </a:r>
            <a:r>
              <a:rPr lang="es-MX" b="1" dirty="0" err="1">
                <a:latin typeface="Franklin Gothic Book" panose="020B0503020102020204" pitchFamily="34" charset="0"/>
              </a:rPr>
              <a:t>assistance</a:t>
            </a:r>
            <a:r>
              <a:rPr lang="es-MX" b="1" dirty="0">
                <a:latin typeface="Franklin Gothic Book" panose="020B0503020102020204" pitchFamily="34" charset="0"/>
              </a:rPr>
              <a:t> </a:t>
            </a:r>
            <a:r>
              <a:rPr lang="es-MX" b="1" dirty="0" err="1">
                <a:latin typeface="Franklin Gothic Book" panose="020B0503020102020204" pitchFamily="34" charset="0"/>
              </a:rPr>
              <a:t>or</a:t>
            </a:r>
            <a:r>
              <a:rPr lang="es-MX" b="1" dirty="0">
                <a:latin typeface="Franklin Gothic Book" panose="020B0503020102020204" pitchFamily="34" charset="0"/>
              </a:rPr>
              <a:t> </a:t>
            </a:r>
            <a:r>
              <a:rPr lang="es-MX" b="1" dirty="0" err="1">
                <a:latin typeface="Franklin Gothic Book" panose="020B0503020102020204" pitchFamily="34" charset="0"/>
              </a:rPr>
              <a:t>lectures</a:t>
            </a:r>
            <a:r>
              <a:rPr lang="es-MX" b="1" dirty="0">
                <a:latin typeface="Franklin Gothic Book" panose="020B0503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1040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7A66CD3A-C7D8-4C07-8D84-A9EA9ABB991C}"/>
              </a:ext>
            </a:extLst>
          </p:cNvPr>
          <p:cNvSpPr/>
          <p:nvPr/>
        </p:nvSpPr>
        <p:spPr>
          <a:xfrm>
            <a:off x="4946287" y="2886287"/>
            <a:ext cx="6465287" cy="15160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rPr>
              <a:t>CUSTOMER VISITS</a:t>
            </a:r>
            <a:endParaRPr lang="en-US" sz="4800" b="1" kern="12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6" name="Imagen 15" descr="Imagen que contiene árbol, exterior, edificio&#10;&#10;Descripción generada automáticamente">
            <a:extLst>
              <a:ext uri="{FF2B5EF4-FFF2-40B4-BE49-F238E27FC236}">
                <a16:creationId xmlns:a16="http://schemas.microsoft.com/office/drawing/2014/main" id="{1EC8E792-06F0-48A6-865F-10C26E0C45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05" r="-2" b="10387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4" name="Imagen 3" descr="Imagen que contiene interior, suelo, estante, pared&#10;&#10;Descripción generada automáticamente">
            <a:extLst>
              <a:ext uri="{FF2B5EF4-FFF2-40B4-BE49-F238E27FC236}">
                <a16:creationId xmlns:a16="http://schemas.microsoft.com/office/drawing/2014/main" id="{8BF865AD-EAF1-431A-B017-092B780703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5655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14" name="Imagen 13" descr="Imagen que contiene pared, interior&#10;&#10;Descripción generada automáticamente">
            <a:extLst>
              <a:ext uri="{FF2B5EF4-FFF2-40B4-BE49-F238E27FC236}">
                <a16:creationId xmlns:a16="http://schemas.microsoft.com/office/drawing/2014/main" id="{8D3A564F-F7BF-49AA-9950-C6977AF35A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" r="12799" b="-2"/>
          <a:stretch/>
        </p:blipFill>
        <p:spPr>
          <a:xfrm>
            <a:off x="8338775" y="321733"/>
            <a:ext cx="3535590" cy="2985818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>
            <a:extLst>
              <a:ext uri="{FF2B5EF4-FFF2-40B4-BE49-F238E27FC236}">
                <a16:creationId xmlns:a16="http://schemas.microsoft.com/office/drawing/2014/main" id="{5BC7BB83-A752-485A-819D-41CDBD0ECD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37" r="21249" b="3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  <p:pic>
        <p:nvPicPr>
          <p:cNvPr id="2050" name="Picture 2" descr="Resultado de imagen para REVLON">
            <a:extLst>
              <a:ext uri="{FF2B5EF4-FFF2-40B4-BE49-F238E27FC236}">
                <a16:creationId xmlns:a16="http://schemas.microsoft.com/office/drawing/2014/main" id="{027DEBDF-1BB8-4780-8A8F-1BE103227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49608" flipH="1" flipV="1">
            <a:off x="4797620" y="2622885"/>
            <a:ext cx="2735110" cy="44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ángulo 29">
            <a:extLst>
              <a:ext uri="{FF2B5EF4-FFF2-40B4-BE49-F238E27FC236}">
                <a16:creationId xmlns:a16="http://schemas.microsoft.com/office/drawing/2014/main" id="{37BE3AD5-8C32-4176-A3C3-5A843F76C9EE}"/>
              </a:ext>
            </a:extLst>
          </p:cNvPr>
          <p:cNvSpPr/>
          <p:nvPr/>
        </p:nvSpPr>
        <p:spPr>
          <a:xfrm>
            <a:off x="4911544" y="4416115"/>
            <a:ext cx="6854285" cy="1599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marL="457200" indent="-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8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erlin Sans FB Demi" panose="020E0802020502020306" pitchFamily="34" charset="0"/>
                <a:ea typeface="+mj-ea"/>
                <a:cs typeface="+mj-cs"/>
              </a:rPr>
              <a:t>Techical</a:t>
            </a:r>
            <a:r>
              <a:rPr lang="en-US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erlin Sans FB Demi" panose="020E0802020502020306" pitchFamily="34" charset="0"/>
                <a:ea typeface="+mj-ea"/>
                <a:cs typeface="+mj-cs"/>
              </a:rPr>
              <a:t> V</a:t>
            </a:r>
            <a:r>
              <a:rPr lang="en-US" sz="2800" b="1" kern="120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erlin Sans FB Demi" panose="020E0802020502020306" pitchFamily="34" charset="0"/>
                <a:ea typeface="+mj-ea"/>
                <a:cs typeface="+mj-cs"/>
              </a:rPr>
              <a:t>isits</a:t>
            </a: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erlin Sans FB Demi" panose="020E0802020502020306" pitchFamily="34" charset="0"/>
                <a:ea typeface="+mj-ea"/>
                <a:cs typeface="+mj-cs"/>
              </a:rPr>
              <a:t>Product Promotion</a:t>
            </a: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800" b="1" kern="120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erlin Sans FB Demi" panose="020E0802020502020306" pitchFamily="34" charset="0"/>
                <a:ea typeface="+mj-ea"/>
                <a:cs typeface="+mj-cs"/>
              </a:rPr>
              <a:t>Formulation Assistance</a:t>
            </a:r>
          </a:p>
        </p:txBody>
      </p:sp>
    </p:spTree>
    <p:extLst>
      <p:ext uri="{BB962C8B-B14F-4D97-AF65-F5344CB8AC3E}">
        <p14:creationId xmlns:p14="http://schemas.microsoft.com/office/powerpoint/2010/main" val="5861596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97D0BC-C43C-4DD2-AA63-8DA3DE237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921823"/>
            <a:ext cx="4937937" cy="11471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75 YEARS ANIVERSARY</a:t>
            </a:r>
          </a:p>
        </p:txBody>
      </p:sp>
      <p:pic>
        <p:nvPicPr>
          <p:cNvPr id="9" name="Imagen 8" descr="Imagen que contiene interior, pared, persona, mesa&#10;&#10;Descripción generada automáticamente">
            <a:extLst>
              <a:ext uri="{FF2B5EF4-FFF2-40B4-BE49-F238E27FC236}">
                <a16:creationId xmlns:a16="http://schemas.microsoft.com/office/drawing/2014/main" id="{190DCDD5-209B-446A-891E-73F23DAACA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45" r="-1" b="-1"/>
          <a:stretch/>
        </p:blipFill>
        <p:spPr>
          <a:xfrm>
            <a:off x="1246574" y="10"/>
            <a:ext cx="3913632" cy="228522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4" name="Imagen 3" descr="Imagen que contiene edificio&#10;&#10;Descripción generada automáticamente">
            <a:extLst>
              <a:ext uri="{FF2B5EF4-FFF2-40B4-BE49-F238E27FC236}">
                <a16:creationId xmlns:a16="http://schemas.microsoft.com/office/drawing/2014/main" id="{1ECB69A9-046E-43EE-88D0-6606000EA7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4" r="-1" b="-1"/>
          <a:stretch/>
        </p:blipFill>
        <p:spPr>
          <a:xfrm>
            <a:off x="-1" y="2288330"/>
            <a:ext cx="356463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pic>
        <p:nvPicPr>
          <p:cNvPr id="7" name="Imagen 6" descr="Imagen que contiene edificio, exterior, persona, personas&#10;&#10;Descripción generada automáticamente">
            <a:extLst>
              <a:ext uri="{FF2B5EF4-FFF2-40B4-BE49-F238E27FC236}">
                <a16:creationId xmlns:a16="http://schemas.microsoft.com/office/drawing/2014/main" id="{0931BBF4-A0F4-47EE-B75D-A25956BB92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4" r="10623" b="9"/>
          <a:stretch/>
        </p:blipFill>
        <p:spPr>
          <a:xfrm>
            <a:off x="3749701" y="2547568"/>
            <a:ext cx="1591056" cy="1591056"/>
          </a:xfrm>
          <a:custGeom>
            <a:avLst/>
            <a:gdLst>
              <a:gd name="connsiteX0" fmla="*/ 795528 w 1591056"/>
              <a:gd name="connsiteY0" fmla="*/ 0 h 1591056"/>
              <a:gd name="connsiteX1" fmla="*/ 1591056 w 1591056"/>
              <a:gd name="connsiteY1" fmla="*/ 795528 h 1591056"/>
              <a:gd name="connsiteX2" fmla="*/ 795528 w 1591056"/>
              <a:gd name="connsiteY2" fmla="*/ 1591056 h 1591056"/>
              <a:gd name="connsiteX3" fmla="*/ 0 w 1591056"/>
              <a:gd name="connsiteY3" fmla="*/ 795528 h 1591056"/>
              <a:gd name="connsiteX4" fmla="*/ 795528 w 1591056"/>
              <a:gd name="connsiteY4" fmla="*/ 0 h 159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1056" h="1591056">
                <a:moveTo>
                  <a:pt x="795528" y="0"/>
                </a:moveTo>
                <a:cubicBezTo>
                  <a:pt x="1234886" y="0"/>
                  <a:pt x="1591056" y="356170"/>
                  <a:pt x="1591056" y="795528"/>
                </a:cubicBezTo>
                <a:cubicBezTo>
                  <a:pt x="1591056" y="1234886"/>
                  <a:pt x="1234886" y="1591056"/>
                  <a:pt x="795528" y="1591056"/>
                </a:cubicBezTo>
                <a:cubicBezTo>
                  <a:pt x="356170" y="1591056"/>
                  <a:pt x="0" y="1234886"/>
                  <a:pt x="0" y="795528"/>
                </a:cubicBezTo>
                <a:cubicBezTo>
                  <a:pt x="0" y="356170"/>
                  <a:pt x="356170" y="0"/>
                  <a:pt x="795528" y="0"/>
                </a:cubicBezTo>
                <a:close/>
              </a:path>
            </a:pathLst>
          </a:custGeom>
        </p:spPr>
      </p:pic>
      <p:pic>
        <p:nvPicPr>
          <p:cNvPr id="14" name="Imagen 13" descr="Imagen que contiene foto, persona, exterior&#10;&#10;Descripción generada automáticamente">
            <a:extLst>
              <a:ext uri="{FF2B5EF4-FFF2-40B4-BE49-F238E27FC236}">
                <a16:creationId xmlns:a16="http://schemas.microsoft.com/office/drawing/2014/main" id="{321DA8BF-3A50-405D-8BE3-ED35DB33A1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0" r="12202" b="3"/>
          <a:stretch/>
        </p:blipFill>
        <p:spPr>
          <a:xfrm>
            <a:off x="5593799" y="468471"/>
            <a:ext cx="2852928" cy="2852928"/>
          </a:xfrm>
          <a:custGeom>
            <a:avLst/>
            <a:gdLst>
              <a:gd name="connsiteX0" fmla="*/ 1426464 w 2852928"/>
              <a:gd name="connsiteY0" fmla="*/ 0 h 2852928"/>
              <a:gd name="connsiteX1" fmla="*/ 2852928 w 2852928"/>
              <a:gd name="connsiteY1" fmla="*/ 1426464 h 2852928"/>
              <a:gd name="connsiteX2" fmla="*/ 1426464 w 2852928"/>
              <a:gd name="connsiteY2" fmla="*/ 2852928 h 2852928"/>
              <a:gd name="connsiteX3" fmla="*/ 0 w 2852928"/>
              <a:gd name="connsiteY3" fmla="*/ 1426464 h 2852928"/>
              <a:gd name="connsiteX4" fmla="*/ 1426464 w 2852928"/>
              <a:gd name="connsiteY4" fmla="*/ 0 h 28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pic>
        <p:nvPicPr>
          <p:cNvPr id="8" name="Imagen 7" descr="Imagen que contiene persona, edificio, hombre, tarta&#10;&#10;Descripción generada automáticamente">
            <a:extLst>
              <a:ext uri="{FF2B5EF4-FFF2-40B4-BE49-F238E27FC236}">
                <a16:creationId xmlns:a16="http://schemas.microsoft.com/office/drawing/2014/main" id="{082275F8-65EE-48C1-8620-C9BC03676D5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8" r="1947" b="3"/>
          <a:stretch/>
        </p:blipFill>
        <p:spPr>
          <a:xfrm>
            <a:off x="8918761" y="-4330"/>
            <a:ext cx="3273238" cy="3383891"/>
          </a:xfrm>
          <a:custGeom>
            <a:avLst/>
            <a:gdLst>
              <a:gd name="connsiteX0" fmla="*/ 122841 w 3273238"/>
              <a:gd name="connsiteY0" fmla="*/ 0 h 3383891"/>
              <a:gd name="connsiteX1" fmla="*/ 3273238 w 3273238"/>
              <a:gd name="connsiteY1" fmla="*/ 0 h 3383891"/>
              <a:gd name="connsiteX2" fmla="*/ 3273238 w 3273238"/>
              <a:gd name="connsiteY2" fmla="*/ 3291335 h 3383891"/>
              <a:gd name="connsiteX3" fmla="*/ 3118338 w 3273238"/>
              <a:gd name="connsiteY3" fmla="*/ 3331164 h 3383891"/>
              <a:gd name="connsiteX4" fmla="*/ 2595295 w 3273238"/>
              <a:gd name="connsiteY4" fmla="*/ 3383891 h 3383891"/>
              <a:gd name="connsiteX5" fmla="*/ 0 w 3273238"/>
              <a:gd name="connsiteY5" fmla="*/ 788596 h 3383891"/>
              <a:gd name="connsiteX6" fmla="*/ 116679 w 3273238"/>
              <a:gd name="connsiteY6" fmla="*/ 16835 h 338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pic>
        <p:nvPicPr>
          <p:cNvPr id="5" name="Imagen 4" descr="Imagen que contiene persona, edificio, personas, tarta&#10;&#10;Descripción generada automáticamente">
            <a:extLst>
              <a:ext uri="{FF2B5EF4-FFF2-40B4-BE49-F238E27FC236}">
                <a16:creationId xmlns:a16="http://schemas.microsoft.com/office/drawing/2014/main" id="{EF7D8806-6EF8-4846-A991-D4FED904C0F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1" r="16327" b="1"/>
          <a:stretch/>
        </p:blipFill>
        <p:spPr>
          <a:xfrm>
            <a:off x="9363238" y="4071322"/>
            <a:ext cx="2828765" cy="2786678"/>
          </a:xfrm>
          <a:custGeom>
            <a:avLst/>
            <a:gdLst>
              <a:gd name="connsiteX0" fmla="*/ 1888236 w 2828765"/>
              <a:gd name="connsiteY0" fmla="*/ 0 h 2786678"/>
              <a:gd name="connsiteX1" fmla="*/ 2788281 w 2828765"/>
              <a:gd name="connsiteY1" fmla="*/ 227900 h 2786678"/>
              <a:gd name="connsiteX2" fmla="*/ 2828765 w 2828765"/>
              <a:gd name="connsiteY2" fmla="*/ 252495 h 2786678"/>
              <a:gd name="connsiteX3" fmla="*/ 2828765 w 2828765"/>
              <a:gd name="connsiteY3" fmla="*/ 2786678 h 2786678"/>
              <a:gd name="connsiteX4" fmla="*/ 227128 w 2828765"/>
              <a:gd name="connsiteY4" fmla="*/ 2786678 h 2786678"/>
              <a:gd name="connsiteX5" fmla="*/ 148387 w 2828765"/>
              <a:gd name="connsiteY5" fmla="*/ 2623223 h 2786678"/>
              <a:gd name="connsiteX6" fmla="*/ 0 w 2828765"/>
              <a:gd name="connsiteY6" fmla="*/ 1888236 h 2786678"/>
              <a:gd name="connsiteX7" fmla="*/ 1888236 w 2828765"/>
              <a:gd name="connsiteY7" fmla="*/ 0 h 27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03387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persona, edificio, exterior, personas&#10;&#10;Descripción generada automáticamente">
            <a:extLst>
              <a:ext uri="{FF2B5EF4-FFF2-40B4-BE49-F238E27FC236}">
                <a16:creationId xmlns:a16="http://schemas.microsoft.com/office/drawing/2014/main" id="{EA0F92D4-DDD2-4001-A622-8939AFD2F1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7" r="6131" b="1"/>
          <a:stretch/>
        </p:blipFill>
        <p:spPr>
          <a:xfrm>
            <a:off x="321734" y="321732"/>
            <a:ext cx="3084025" cy="3067161"/>
          </a:xfrm>
          <a:prstGeom prst="rect">
            <a:avLst/>
          </a:prstGeom>
        </p:spPr>
      </p:pic>
      <p:pic>
        <p:nvPicPr>
          <p:cNvPr id="7" name="Imagen 6" descr="Imagen que contiene persona, interior, mesa, suelo&#10;&#10;Descripción generada automáticamente">
            <a:extLst>
              <a:ext uri="{FF2B5EF4-FFF2-40B4-BE49-F238E27FC236}">
                <a16:creationId xmlns:a16="http://schemas.microsoft.com/office/drawing/2014/main" id="{3DEEB2CB-8C0D-4B10-8CCB-6163E29725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5" r="17303" b="-4"/>
          <a:stretch/>
        </p:blipFill>
        <p:spPr>
          <a:xfrm>
            <a:off x="321734" y="3469102"/>
            <a:ext cx="3084025" cy="306971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CD27D90-AFE1-4D5E-8F3D-9DD092168E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4" r="25315" b="-1"/>
          <a:stretch/>
        </p:blipFill>
        <p:spPr>
          <a:xfrm>
            <a:off x="3490161" y="321732"/>
            <a:ext cx="4151376" cy="6214533"/>
          </a:xfrm>
          <a:prstGeom prst="rect">
            <a:avLst/>
          </a:prstGeom>
        </p:spPr>
      </p:pic>
      <p:pic>
        <p:nvPicPr>
          <p:cNvPr id="3" name="Imagen 2" descr="Imagen que contiene persona, interior, techo, pared&#10;&#10;Descripción generada automáticamente">
            <a:extLst>
              <a:ext uri="{FF2B5EF4-FFF2-40B4-BE49-F238E27FC236}">
                <a16:creationId xmlns:a16="http://schemas.microsoft.com/office/drawing/2014/main" id="{39E4A4F1-B414-46A3-8E63-7CBCDCDACD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" r="43491" b="-1"/>
          <a:stretch/>
        </p:blipFill>
        <p:spPr>
          <a:xfrm>
            <a:off x="7718889" y="321732"/>
            <a:ext cx="4151376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44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7">
            <a:extLst>
              <a:ext uri="{FF2B5EF4-FFF2-40B4-BE49-F238E27FC236}">
                <a16:creationId xmlns:a16="http://schemas.microsoft.com/office/drawing/2014/main" id="{84867EAF-AE1D-4322-9DE8-383AE3F7B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" y="-4691"/>
            <a:ext cx="5446920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19">
            <a:extLst>
              <a:ext uri="{FF2B5EF4-FFF2-40B4-BE49-F238E27FC236}">
                <a16:creationId xmlns:a16="http://schemas.microsoft.com/office/drawing/2014/main" id="{40676238-7F95-4EEB-836A-7D2392787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7BAEE45-6C1B-474A-9586-3BFF8D078F7C}"/>
              </a:ext>
            </a:extLst>
          </p:cNvPr>
          <p:cNvSpPr/>
          <p:nvPr/>
        </p:nvSpPr>
        <p:spPr>
          <a:xfrm>
            <a:off x="260836" y="3137743"/>
            <a:ext cx="4984932" cy="17865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0" kern="1200" cap="none" spc="0" dirty="0">
                <a:ln w="0"/>
                <a:solidFill>
                  <a:srgbClr val="FFFFFF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ea typeface="+mj-ea"/>
                <a:cs typeface="+mj-cs"/>
              </a:rPr>
              <a:t>    SUMMARY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967425A0-C2F0-4D7C-BD1E-56996DAF5C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84"/>
          <a:stretch/>
        </p:blipFill>
        <p:spPr>
          <a:xfrm>
            <a:off x="6379341" y="1091664"/>
            <a:ext cx="5017318" cy="4666907"/>
          </a:xfrm>
          <a:prstGeom prst="rect">
            <a:avLst/>
          </a:prstGeom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943400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DEF9DC0-FB81-491C-9B01-C2184208F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37531"/>
            <a:ext cx="4638228" cy="2760098"/>
          </a:xfrm>
        </p:spPr>
        <p:txBody>
          <a:bodyPr>
            <a:normAutofit/>
          </a:bodyPr>
          <a:lstStyle/>
          <a:p>
            <a:r>
              <a:rPr lang="es-MX" dirty="0">
                <a:solidFill>
                  <a:srgbClr val="FFFFFF"/>
                </a:solidFill>
              </a:rPr>
              <a:t>P.R. 75 </a:t>
            </a:r>
            <a:r>
              <a:rPr lang="es-MX" dirty="0" err="1">
                <a:solidFill>
                  <a:srgbClr val="FFFFFF"/>
                </a:solidFill>
              </a:rPr>
              <a:t>Anniversary</a:t>
            </a:r>
            <a:endParaRPr lang="es-MX" dirty="0">
              <a:solidFill>
                <a:srgbClr val="FFFFFF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2B13995-CAC6-4DCF-BE14-DCADE232B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2111" y="1607778"/>
            <a:ext cx="5306084" cy="4188588"/>
          </a:xfrm>
        </p:spPr>
        <p:txBody>
          <a:bodyPr anchor="ctr">
            <a:normAutofit/>
          </a:bodyPr>
          <a:lstStyle/>
          <a:p>
            <a:r>
              <a:rPr lang="es-MX" sz="2400" dirty="0">
                <a:solidFill>
                  <a:srgbClr val="000000"/>
                </a:solidFill>
              </a:rPr>
              <a:t>31 </a:t>
            </a:r>
            <a:r>
              <a:rPr lang="es-MX" sz="2400" dirty="0" err="1">
                <a:solidFill>
                  <a:srgbClr val="000000"/>
                </a:solidFill>
              </a:rPr>
              <a:t>Clients</a:t>
            </a:r>
            <a:r>
              <a:rPr lang="es-MX" sz="2400" dirty="0">
                <a:solidFill>
                  <a:srgbClr val="000000"/>
                </a:solidFill>
              </a:rPr>
              <a:t> </a:t>
            </a:r>
            <a:r>
              <a:rPr lang="es-MX" sz="2400" dirty="0" err="1">
                <a:solidFill>
                  <a:srgbClr val="000000"/>
                </a:solidFill>
              </a:rPr>
              <a:t>interested</a:t>
            </a:r>
            <a:r>
              <a:rPr lang="es-MX" sz="2400" dirty="0">
                <a:solidFill>
                  <a:srgbClr val="000000"/>
                </a:solidFill>
              </a:rPr>
              <a:t> in </a:t>
            </a:r>
            <a:r>
              <a:rPr lang="es-MX" sz="2400" dirty="0" err="1">
                <a:solidFill>
                  <a:srgbClr val="000000"/>
                </a:solidFill>
              </a:rPr>
              <a:t>Tricho</a:t>
            </a:r>
            <a:r>
              <a:rPr lang="es-MX" sz="2400" dirty="0">
                <a:solidFill>
                  <a:srgbClr val="000000"/>
                </a:solidFill>
              </a:rPr>
              <a:t> concept-</a:t>
            </a:r>
            <a:r>
              <a:rPr lang="es-MX" sz="2400" dirty="0" err="1">
                <a:solidFill>
                  <a:srgbClr val="000000"/>
                </a:solidFill>
              </a:rPr>
              <a:t>Trichotest</a:t>
            </a:r>
            <a:endParaRPr lang="es-MX" sz="2400" dirty="0">
              <a:solidFill>
                <a:srgbClr val="000000"/>
              </a:solidFill>
            </a:endParaRPr>
          </a:p>
          <a:p>
            <a:r>
              <a:rPr lang="es-MX" sz="2400" dirty="0" err="1">
                <a:solidFill>
                  <a:srgbClr val="000000"/>
                </a:solidFill>
              </a:rPr>
              <a:t>Interest</a:t>
            </a:r>
            <a:r>
              <a:rPr lang="es-MX" sz="2400" dirty="0">
                <a:solidFill>
                  <a:srgbClr val="000000"/>
                </a:solidFill>
              </a:rPr>
              <a:t> in </a:t>
            </a:r>
            <a:r>
              <a:rPr lang="es-MX" sz="2400" dirty="0" err="1">
                <a:solidFill>
                  <a:srgbClr val="000000"/>
                </a:solidFill>
              </a:rPr>
              <a:t>API´s</a:t>
            </a:r>
            <a:r>
              <a:rPr lang="es-MX" sz="2400" dirty="0">
                <a:solidFill>
                  <a:srgbClr val="000000"/>
                </a:solidFill>
              </a:rPr>
              <a:t> “</a:t>
            </a:r>
            <a:r>
              <a:rPr lang="es-MX" sz="2400" dirty="0" err="1">
                <a:solidFill>
                  <a:srgbClr val="000000"/>
                </a:solidFill>
              </a:rPr>
              <a:t>Repacked</a:t>
            </a:r>
            <a:r>
              <a:rPr lang="es-MX" sz="2400" dirty="0">
                <a:solidFill>
                  <a:srgbClr val="000000"/>
                </a:solidFill>
              </a:rPr>
              <a:t>”</a:t>
            </a:r>
          </a:p>
          <a:p>
            <a:r>
              <a:rPr lang="es-MX" sz="2400" dirty="0" err="1">
                <a:solidFill>
                  <a:srgbClr val="000000"/>
                </a:solidFill>
              </a:rPr>
              <a:t>Formulations</a:t>
            </a:r>
            <a:r>
              <a:rPr lang="es-MX" sz="2400" dirty="0">
                <a:solidFill>
                  <a:srgbClr val="000000"/>
                </a:solidFill>
              </a:rPr>
              <a:t> </a:t>
            </a:r>
            <a:r>
              <a:rPr lang="es-MX" sz="2400" dirty="0" err="1">
                <a:solidFill>
                  <a:srgbClr val="000000"/>
                </a:solidFill>
              </a:rPr>
              <a:t>bulk</a:t>
            </a:r>
            <a:r>
              <a:rPr lang="es-MX" sz="2400" dirty="0">
                <a:solidFill>
                  <a:srgbClr val="000000"/>
                </a:solidFill>
              </a:rPr>
              <a:t> </a:t>
            </a:r>
            <a:r>
              <a:rPr lang="es-MX" sz="2400" dirty="0" err="1">
                <a:solidFill>
                  <a:srgbClr val="000000"/>
                </a:solidFill>
              </a:rPr>
              <a:t>for</a:t>
            </a:r>
            <a:r>
              <a:rPr lang="es-MX" sz="2400" dirty="0">
                <a:solidFill>
                  <a:srgbClr val="000000"/>
                </a:solidFill>
              </a:rPr>
              <a:t> </a:t>
            </a:r>
            <a:r>
              <a:rPr lang="es-MX" sz="2400" dirty="0" err="1">
                <a:solidFill>
                  <a:srgbClr val="000000"/>
                </a:solidFill>
              </a:rPr>
              <a:t>Pharmacies</a:t>
            </a:r>
            <a:r>
              <a:rPr lang="es-MX" sz="2400" dirty="0">
                <a:solidFill>
                  <a:srgbClr val="000000"/>
                </a:solidFill>
              </a:rPr>
              <a:t> and </a:t>
            </a:r>
            <a:r>
              <a:rPr lang="es-MX" sz="2400" dirty="0" err="1">
                <a:solidFill>
                  <a:srgbClr val="000000"/>
                </a:solidFill>
              </a:rPr>
              <a:t>wholesaler</a:t>
            </a:r>
            <a:r>
              <a:rPr lang="es-MX" sz="2400" dirty="0">
                <a:solidFill>
                  <a:srgbClr val="000000"/>
                </a:solidFill>
              </a:rPr>
              <a:t> : gel, </a:t>
            </a:r>
            <a:r>
              <a:rPr lang="es-MX" sz="2400" dirty="0" err="1">
                <a:solidFill>
                  <a:srgbClr val="000000"/>
                </a:solidFill>
              </a:rPr>
              <a:t>cream</a:t>
            </a:r>
            <a:r>
              <a:rPr lang="es-MX" sz="2400" dirty="0">
                <a:solidFill>
                  <a:srgbClr val="000000"/>
                </a:solidFill>
              </a:rPr>
              <a:t>, </a:t>
            </a:r>
            <a:r>
              <a:rPr lang="es-MX" sz="2400" dirty="0" err="1">
                <a:solidFill>
                  <a:srgbClr val="000000"/>
                </a:solidFill>
              </a:rPr>
              <a:t>lotions</a:t>
            </a:r>
            <a:r>
              <a:rPr lang="es-MX" sz="2400" dirty="0">
                <a:solidFill>
                  <a:srgbClr val="000000"/>
                </a:solidFill>
              </a:rPr>
              <a:t> etc.</a:t>
            </a:r>
          </a:p>
          <a:p>
            <a:r>
              <a:rPr lang="es-MX" sz="2400" dirty="0" err="1">
                <a:solidFill>
                  <a:srgbClr val="000000"/>
                </a:solidFill>
              </a:rPr>
              <a:t>Clients</a:t>
            </a:r>
            <a:r>
              <a:rPr lang="es-MX" sz="2400" dirty="0">
                <a:solidFill>
                  <a:srgbClr val="000000"/>
                </a:solidFill>
              </a:rPr>
              <a:t> </a:t>
            </a:r>
            <a:r>
              <a:rPr lang="es-MX" sz="2400" dirty="0" err="1">
                <a:solidFill>
                  <a:srgbClr val="000000"/>
                </a:solidFill>
              </a:rPr>
              <a:t>interested</a:t>
            </a:r>
            <a:r>
              <a:rPr lang="es-MX" sz="2400" dirty="0">
                <a:solidFill>
                  <a:srgbClr val="000000"/>
                </a:solidFill>
              </a:rPr>
              <a:t> in </a:t>
            </a:r>
            <a:r>
              <a:rPr lang="es-MX" sz="2400" dirty="0" err="1">
                <a:solidFill>
                  <a:srgbClr val="000000"/>
                </a:solidFill>
              </a:rPr>
              <a:t>Academies</a:t>
            </a:r>
            <a:r>
              <a:rPr lang="es-MX" sz="2400" dirty="0">
                <a:solidFill>
                  <a:srgbClr val="000000"/>
                </a:solidFill>
              </a:rPr>
              <a:t> &amp; </a:t>
            </a:r>
            <a:r>
              <a:rPr lang="es-MX" sz="2400" dirty="0" err="1">
                <a:solidFill>
                  <a:srgbClr val="000000"/>
                </a:solidFill>
              </a:rPr>
              <a:t>Lectures</a:t>
            </a:r>
            <a:r>
              <a:rPr lang="es-MX" sz="2400" dirty="0">
                <a:solidFill>
                  <a:srgbClr val="000000"/>
                </a:solidFill>
              </a:rPr>
              <a:t> in </a:t>
            </a:r>
            <a:r>
              <a:rPr lang="es-MX" sz="2400" dirty="0" err="1">
                <a:solidFill>
                  <a:srgbClr val="000000"/>
                </a:solidFill>
              </a:rPr>
              <a:t>formultion</a:t>
            </a:r>
            <a:r>
              <a:rPr lang="es-MX" sz="2400" dirty="0">
                <a:solidFill>
                  <a:srgbClr val="000000"/>
                </a:solidFill>
              </a:rPr>
              <a:t> </a:t>
            </a:r>
            <a:r>
              <a:rPr lang="es-MX" sz="2400" dirty="0" err="1">
                <a:solidFill>
                  <a:srgbClr val="000000"/>
                </a:solidFill>
              </a:rPr>
              <a:t>of</a:t>
            </a:r>
            <a:r>
              <a:rPr lang="es-MX" sz="2400" dirty="0">
                <a:solidFill>
                  <a:srgbClr val="000000"/>
                </a:solidFill>
              </a:rPr>
              <a:t> </a:t>
            </a:r>
            <a:r>
              <a:rPr lang="es-MX" sz="2400" dirty="0" err="1">
                <a:solidFill>
                  <a:srgbClr val="000000"/>
                </a:solidFill>
              </a:rPr>
              <a:t>cosmetic</a:t>
            </a:r>
            <a:r>
              <a:rPr lang="es-MX" sz="2400" dirty="0">
                <a:solidFill>
                  <a:srgbClr val="000000"/>
                </a:solidFill>
              </a:rPr>
              <a:t> </a:t>
            </a:r>
            <a:r>
              <a:rPr lang="es-MX" sz="2400" dirty="0" err="1">
                <a:solidFill>
                  <a:srgbClr val="000000"/>
                </a:solidFill>
              </a:rPr>
              <a:t>Products</a:t>
            </a:r>
            <a:r>
              <a:rPr lang="es-MX" sz="2400" dirty="0">
                <a:solidFill>
                  <a:srgbClr val="000000"/>
                </a:solidFill>
              </a:rPr>
              <a:t>. </a:t>
            </a:r>
          </a:p>
          <a:p>
            <a:endParaRPr lang="es-MX" sz="2400" dirty="0">
              <a:solidFill>
                <a:srgbClr val="000000"/>
              </a:solidFill>
            </a:endParaRPr>
          </a:p>
          <a:p>
            <a:endParaRPr lang="es-MX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0149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AA7F39-6FAE-48F2-BDED-DCEE4309D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1984" y="4242629"/>
            <a:ext cx="5606117" cy="1792005"/>
          </a:xfrm>
        </p:spPr>
        <p:txBody>
          <a:bodyPr anchor="t">
            <a:normAutofit/>
          </a:bodyPr>
          <a:lstStyle/>
          <a:p>
            <a:pPr algn="l"/>
            <a:r>
              <a:rPr lang="es-MX" sz="8800" b="1" dirty="0">
                <a:solidFill>
                  <a:schemeClr val="accent1"/>
                </a:solidFill>
              </a:rPr>
              <a:t>STRATEGIES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965A02F-8A33-441B-8018-CAD9DDA9A2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6187" y="2475825"/>
            <a:ext cx="4510600" cy="1792005"/>
          </a:xfrm>
        </p:spPr>
        <p:txBody>
          <a:bodyPr anchor="b">
            <a:normAutofit/>
          </a:bodyPr>
          <a:lstStyle/>
          <a:p>
            <a:r>
              <a:rPr lang="es-MX" sz="6600" b="1" dirty="0">
                <a:solidFill>
                  <a:schemeClr val="accent1"/>
                </a:solidFill>
              </a:rPr>
              <a:t>2020</a:t>
            </a:r>
          </a:p>
        </p:txBody>
      </p:sp>
      <p:pic>
        <p:nvPicPr>
          <p:cNvPr id="4" name="Imagen 3" descr="Imagen que contiene tabla, lego, esquiando, naranja&#10;&#10;Descripción generada automáticamente">
            <a:extLst>
              <a:ext uri="{FF2B5EF4-FFF2-40B4-BE49-F238E27FC236}">
                <a16:creationId xmlns:a16="http://schemas.microsoft.com/office/drawing/2014/main" id="{21F2F99A-FE71-4583-B201-B6BB0424A7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3804" r="5157" b="2"/>
          <a:stretch/>
        </p:blipFill>
        <p:spPr>
          <a:xfrm>
            <a:off x="1" y="770037"/>
            <a:ext cx="5298683" cy="6097438"/>
          </a:xfrm>
          <a:custGeom>
            <a:avLst/>
            <a:gdLst>
              <a:gd name="connsiteX0" fmla="*/ 2178155 w 5298683"/>
              <a:gd name="connsiteY0" fmla="*/ 0 h 6097438"/>
              <a:gd name="connsiteX1" fmla="*/ 5298683 w 5298683"/>
              <a:gd name="connsiteY1" fmla="*/ 3120527 h 6097438"/>
              <a:gd name="connsiteX2" fmla="*/ 3392805 w 5298683"/>
              <a:gd name="connsiteY2" fmla="*/ 5995828 h 6097438"/>
              <a:gd name="connsiteX3" fmla="*/ 3115184 w 5298683"/>
              <a:gd name="connsiteY3" fmla="*/ 6097438 h 6097438"/>
              <a:gd name="connsiteX4" fmla="*/ 1241127 w 5298683"/>
              <a:gd name="connsiteY4" fmla="*/ 6097438 h 6097438"/>
              <a:gd name="connsiteX5" fmla="*/ 963506 w 5298683"/>
              <a:gd name="connsiteY5" fmla="*/ 5995828 h 6097438"/>
              <a:gd name="connsiteX6" fmla="*/ 193210 w 5298683"/>
              <a:gd name="connsiteY6" fmla="*/ 5528477 h 6097438"/>
              <a:gd name="connsiteX7" fmla="*/ 0 w 5298683"/>
              <a:gd name="connsiteY7" fmla="*/ 5352876 h 6097438"/>
              <a:gd name="connsiteX8" fmla="*/ 0 w 5298683"/>
              <a:gd name="connsiteY8" fmla="*/ 888178 h 6097438"/>
              <a:gd name="connsiteX9" fmla="*/ 193210 w 5298683"/>
              <a:gd name="connsiteY9" fmla="*/ 712577 h 6097438"/>
              <a:gd name="connsiteX10" fmla="*/ 2178155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3640737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CDE9975-084B-4B95-BE99-DE70DFD8CA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20" b="20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959B31F0-504D-4EF6-B97B-46635F179044}"/>
              </a:ext>
            </a:extLst>
          </p:cNvPr>
          <p:cNvSpPr/>
          <p:nvPr/>
        </p:nvSpPr>
        <p:spPr>
          <a:xfrm>
            <a:off x="2642532" y="5578679"/>
            <a:ext cx="6392411" cy="729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>
                <a:solidFill>
                  <a:schemeClr val="bg1"/>
                </a:solidFill>
              </a:rPr>
              <a:t>Marketing </a:t>
            </a:r>
            <a:r>
              <a:rPr lang="es-MX" sz="2800" dirty="0" err="1">
                <a:solidFill>
                  <a:schemeClr val="bg1"/>
                </a:solidFill>
              </a:rPr>
              <a:t>Department</a:t>
            </a:r>
            <a:r>
              <a:rPr lang="es-MX" sz="2800" dirty="0">
                <a:solidFill>
                  <a:schemeClr val="bg1"/>
                </a:solidFill>
              </a:rPr>
              <a:t> </a:t>
            </a:r>
            <a:r>
              <a:rPr lang="es-MX" sz="2800" dirty="0" err="1">
                <a:solidFill>
                  <a:schemeClr val="bg1"/>
                </a:solidFill>
              </a:rPr>
              <a:t>Implementation</a:t>
            </a:r>
            <a:endParaRPr lang="es-MX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6357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BA5CE8D-5D04-46D4-9196-263FC31C937C}"/>
              </a:ext>
            </a:extLst>
          </p:cNvPr>
          <p:cNvSpPr txBox="1"/>
          <p:nvPr/>
        </p:nvSpPr>
        <p:spPr>
          <a:xfrm>
            <a:off x="4603468" y="4741948"/>
            <a:ext cx="6829520" cy="86203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  ACADEMIES Doctors &amp; Pharmacies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    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(Budget 2020 = 15,000 / Month)</a:t>
            </a:r>
          </a:p>
        </p:txBody>
      </p:sp>
      <p:pic>
        <p:nvPicPr>
          <p:cNvPr id="8" name="Imagen 7" descr="Imagen que contiene objeto&#10;&#10;Descripción generada automáticamente">
            <a:extLst>
              <a:ext uri="{FF2B5EF4-FFF2-40B4-BE49-F238E27FC236}">
                <a16:creationId xmlns:a16="http://schemas.microsoft.com/office/drawing/2014/main" id="{6763DC15-F5B7-4529-ACEF-8D8440691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36" y="861806"/>
            <a:ext cx="3797570" cy="93040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A3BCFA3-3C3F-4A96-AE8C-4D55E263AD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887" y="2422097"/>
            <a:ext cx="3564254" cy="2013804"/>
          </a:xfrm>
          <a:prstGeom prst="rect">
            <a:avLst/>
          </a:prstGeom>
        </p:spPr>
      </p:pic>
      <p:pic>
        <p:nvPicPr>
          <p:cNvPr id="1026" name="Picture 2" descr="Resultado de imagen para hospital dermatologico pascua">
            <a:extLst>
              <a:ext uri="{FF2B5EF4-FFF2-40B4-BE49-F238E27FC236}">
                <a16:creationId xmlns:a16="http://schemas.microsoft.com/office/drawing/2014/main" id="{04400FD4-595D-42A8-BE10-C85C76A54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02549" y="480657"/>
            <a:ext cx="3793472" cy="379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13B4AAD0-5692-4CF5-8909-7513987C34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6" r="-2" b="23154"/>
          <a:stretch/>
        </p:blipFill>
        <p:spPr>
          <a:xfrm>
            <a:off x="8086176" y="1016033"/>
            <a:ext cx="3797984" cy="2722720"/>
          </a:xfrm>
          <a:prstGeom prst="rect">
            <a:avLst/>
          </a:prstGeom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 descr="Imagen que contiene mapa, texto&#10;&#10;Descripción generada automáticamente">
            <a:extLst>
              <a:ext uri="{FF2B5EF4-FFF2-40B4-BE49-F238E27FC236}">
                <a16:creationId xmlns:a16="http://schemas.microsoft.com/office/drawing/2014/main" id="{2A7364B3-289B-4192-8E7B-8AAECBA71B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86" b="-1"/>
          <a:stretch/>
        </p:blipFill>
        <p:spPr>
          <a:xfrm>
            <a:off x="529492" y="4525715"/>
            <a:ext cx="3371044" cy="201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4429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6B8CC7F-3622-46E3-9272-E1956397D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234905" cy="456278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FE55B4-2EE5-4A4A-AD80-1A14F660F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4906" y="0"/>
            <a:ext cx="795640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267E9C1-58F1-46EE-9BBE-108764BF9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C651F4C-5018-4FFE-A162-18B19B4E7E2A}"/>
              </a:ext>
            </a:extLst>
          </p:cNvPr>
          <p:cNvSpPr txBox="1"/>
          <p:nvPr/>
        </p:nvSpPr>
        <p:spPr>
          <a:xfrm>
            <a:off x="804620" y="5073812"/>
            <a:ext cx="6331904" cy="11460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NEWSLETTERS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62B8A8C-A996-46DA-AB61-1A4DD70734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84" y="2"/>
            <a:ext cx="3799103" cy="3822917"/>
          </a:xfrm>
          <a:custGeom>
            <a:avLst/>
            <a:gdLst>
              <a:gd name="connsiteX0" fmla="*/ 370922 w 3799103"/>
              <a:gd name="connsiteY0" fmla="*/ 0 h 3822917"/>
              <a:gd name="connsiteX1" fmla="*/ 2961741 w 3799103"/>
              <a:gd name="connsiteY1" fmla="*/ 0 h 3822917"/>
              <a:gd name="connsiteX2" fmla="*/ 3023310 w 3799103"/>
              <a:gd name="connsiteY2" fmla="*/ 46041 h 3822917"/>
              <a:gd name="connsiteX3" fmla="*/ 3799103 w 3799103"/>
              <a:gd name="connsiteY3" fmla="*/ 1691074 h 3822917"/>
              <a:gd name="connsiteX4" fmla="*/ 1667260 w 3799103"/>
              <a:gd name="connsiteY4" fmla="*/ 3822917 h 3822917"/>
              <a:gd name="connsiteX5" fmla="*/ 22227 w 3799103"/>
              <a:gd name="connsiteY5" fmla="*/ 3047124 h 3822917"/>
              <a:gd name="connsiteX6" fmla="*/ 0 w 3799103"/>
              <a:gd name="connsiteY6" fmla="*/ 3017401 h 3822917"/>
              <a:gd name="connsiteX7" fmla="*/ 0 w 3799103"/>
              <a:gd name="connsiteY7" fmla="*/ 364747 h 3822917"/>
              <a:gd name="connsiteX8" fmla="*/ 22227 w 3799103"/>
              <a:gd name="connsiteY8" fmla="*/ 335024 h 3822917"/>
              <a:gd name="connsiteX9" fmla="*/ 351088 w 3799103"/>
              <a:gd name="connsiteY9" fmla="*/ 13924 h 3822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99103" h="3822917">
                <a:moveTo>
                  <a:pt x="370922" y="0"/>
                </a:moveTo>
                <a:lnTo>
                  <a:pt x="2961741" y="0"/>
                </a:lnTo>
                <a:lnTo>
                  <a:pt x="3023310" y="46041"/>
                </a:lnTo>
                <a:cubicBezTo>
                  <a:pt x="3497106" y="437052"/>
                  <a:pt x="3799103" y="1028796"/>
                  <a:pt x="3799103" y="1691074"/>
                </a:cubicBezTo>
                <a:cubicBezTo>
                  <a:pt x="3799103" y="2868458"/>
                  <a:pt x="2844644" y="3822917"/>
                  <a:pt x="1667260" y="3822917"/>
                </a:cubicBezTo>
                <a:cubicBezTo>
                  <a:pt x="1004982" y="3822917"/>
                  <a:pt x="413238" y="3520920"/>
                  <a:pt x="22227" y="3047124"/>
                </a:cubicBezTo>
                <a:lnTo>
                  <a:pt x="0" y="3017401"/>
                </a:lnTo>
                <a:lnTo>
                  <a:pt x="0" y="364747"/>
                </a:lnTo>
                <a:lnTo>
                  <a:pt x="22227" y="335024"/>
                </a:lnTo>
                <a:cubicBezTo>
                  <a:pt x="119980" y="216575"/>
                  <a:pt x="230278" y="108864"/>
                  <a:pt x="351088" y="1392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2C2EFAB-A00B-4C18-9D9F-8E274F3CF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57" y="19373"/>
            <a:ext cx="1971157" cy="3465875"/>
          </a:xfrm>
          <a:prstGeom prst="rect">
            <a:avLst/>
          </a:prstGeom>
        </p:spPr>
      </p:pic>
      <p:sp>
        <p:nvSpPr>
          <p:cNvPr id="28" name="Freeform 63">
            <a:extLst>
              <a:ext uri="{FF2B5EF4-FFF2-40B4-BE49-F238E27FC236}">
                <a16:creationId xmlns:a16="http://schemas.microsoft.com/office/drawing/2014/main" id="{F429BE5F-6DE0-4144-A557-3BE62DC2D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81589" y="2057400"/>
            <a:ext cx="4310411" cy="4800600"/>
          </a:xfrm>
          <a:custGeom>
            <a:avLst/>
            <a:gdLst>
              <a:gd name="connsiteX0" fmla="*/ 2631284 w 4180773"/>
              <a:gd name="connsiteY0" fmla="*/ 0 h 4656219"/>
              <a:gd name="connsiteX1" fmla="*/ 4102460 w 4180773"/>
              <a:gd name="connsiteY1" fmla="*/ 449382 h 4656219"/>
              <a:gd name="connsiteX2" fmla="*/ 4180773 w 4180773"/>
              <a:gd name="connsiteY2" fmla="*/ 507944 h 4656219"/>
              <a:gd name="connsiteX3" fmla="*/ 4180773 w 4180773"/>
              <a:gd name="connsiteY3" fmla="*/ 4656219 h 4656219"/>
              <a:gd name="connsiteX4" fmla="*/ 951501 w 4180773"/>
              <a:gd name="connsiteY4" fmla="*/ 4656219 h 4656219"/>
              <a:gd name="connsiteX5" fmla="*/ 770685 w 4180773"/>
              <a:gd name="connsiteY5" fmla="*/ 4491883 h 4656219"/>
              <a:gd name="connsiteX6" fmla="*/ 0 w 4180773"/>
              <a:gd name="connsiteY6" fmla="*/ 2631284 h 4656219"/>
              <a:gd name="connsiteX7" fmla="*/ 2631284 w 4180773"/>
              <a:gd name="connsiteY7" fmla="*/ 0 h 465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80773" h="4656219">
                <a:moveTo>
                  <a:pt x="2631284" y="0"/>
                </a:moveTo>
                <a:cubicBezTo>
                  <a:pt x="3176241" y="0"/>
                  <a:pt x="3682504" y="165666"/>
                  <a:pt x="4102460" y="449382"/>
                </a:cubicBezTo>
                <a:lnTo>
                  <a:pt x="4180773" y="507944"/>
                </a:lnTo>
                <a:lnTo>
                  <a:pt x="4180773" y="4656219"/>
                </a:lnTo>
                <a:lnTo>
                  <a:pt x="951501" y="4656219"/>
                </a:lnTo>
                <a:lnTo>
                  <a:pt x="770685" y="4491883"/>
                </a:lnTo>
                <a:cubicBezTo>
                  <a:pt x="294517" y="4015714"/>
                  <a:pt x="0" y="3357893"/>
                  <a:pt x="0" y="2631284"/>
                </a:cubicBezTo>
                <a:cubicBezTo>
                  <a:pt x="0" y="1178066"/>
                  <a:pt x="1178066" y="0"/>
                  <a:pt x="2631284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CE1EFC02-FB03-4241-83C8-4FBA4CAD65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7624" y="0"/>
            <a:ext cx="3383280" cy="2942512"/>
          </a:xfrm>
          <a:custGeom>
            <a:avLst/>
            <a:gdLst>
              <a:gd name="connsiteX0" fmla="*/ 555657 w 3383280"/>
              <a:gd name="connsiteY0" fmla="*/ 0 h 2942512"/>
              <a:gd name="connsiteX1" fmla="*/ 2827623 w 3383280"/>
              <a:gd name="connsiteY1" fmla="*/ 0 h 2942512"/>
              <a:gd name="connsiteX2" fmla="*/ 2887810 w 3383280"/>
              <a:gd name="connsiteY2" fmla="*/ 54702 h 2942512"/>
              <a:gd name="connsiteX3" fmla="*/ 3383280 w 3383280"/>
              <a:gd name="connsiteY3" fmla="*/ 1250872 h 2942512"/>
              <a:gd name="connsiteX4" fmla="*/ 1691640 w 3383280"/>
              <a:gd name="connsiteY4" fmla="*/ 2942512 h 2942512"/>
              <a:gd name="connsiteX5" fmla="*/ 0 w 3383280"/>
              <a:gd name="connsiteY5" fmla="*/ 1250872 h 2942512"/>
              <a:gd name="connsiteX6" fmla="*/ 495470 w 3383280"/>
              <a:gd name="connsiteY6" fmla="*/ 54702 h 2942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3280" h="2942512">
                <a:moveTo>
                  <a:pt x="555657" y="0"/>
                </a:moveTo>
                <a:lnTo>
                  <a:pt x="2827623" y="0"/>
                </a:lnTo>
                <a:lnTo>
                  <a:pt x="2887810" y="54702"/>
                </a:lnTo>
                <a:cubicBezTo>
                  <a:pt x="3193937" y="360829"/>
                  <a:pt x="3383280" y="783739"/>
                  <a:pt x="3383280" y="1250872"/>
                </a:cubicBezTo>
                <a:cubicBezTo>
                  <a:pt x="3383280" y="2185139"/>
                  <a:pt x="2625907" y="2942512"/>
                  <a:pt x="1691640" y="2942512"/>
                </a:cubicBezTo>
                <a:cubicBezTo>
                  <a:pt x="757373" y="2942512"/>
                  <a:pt x="0" y="2185139"/>
                  <a:pt x="0" y="1250872"/>
                </a:cubicBezTo>
                <a:cubicBezTo>
                  <a:pt x="0" y="783739"/>
                  <a:pt x="189344" y="360829"/>
                  <a:pt x="495470" y="54702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6B6F079-FCBC-47F8-BA08-A99BE77AE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7252" y="371959"/>
            <a:ext cx="2635253" cy="189079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334DEB0-A0E9-45E9-82C8-1CC02BEF27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1578" y="2431941"/>
            <a:ext cx="2450463" cy="426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0217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5428F53-ADD2-4EE3-ACF6-047F1CFD8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12" y="480060"/>
            <a:ext cx="4865009" cy="434202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4E8FEF9-19BD-474A-8952-FE8DBCAB05A8}"/>
              </a:ext>
            </a:extLst>
          </p:cNvPr>
          <p:cNvSpPr txBox="1"/>
          <p:nvPr/>
        </p:nvSpPr>
        <p:spPr>
          <a:xfrm>
            <a:off x="5528630" y="1432276"/>
            <a:ext cx="59997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Implementation of a Blog, for doctors and pharmacies about personalized medicine.</a:t>
            </a:r>
            <a:endParaRPr lang="es-MX" sz="24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4797736-6112-4A74-B379-290696B2B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583" y="3429000"/>
            <a:ext cx="4311795" cy="277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7443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B314213-87A1-4C05-84E0-52261AE68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3"/>
            <a:ext cx="10298214" cy="6859993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C8D5F04C-E84E-4236-B4E2-097977EB3A11}"/>
              </a:ext>
            </a:extLst>
          </p:cNvPr>
          <p:cNvSpPr/>
          <p:nvPr/>
        </p:nvSpPr>
        <p:spPr>
          <a:xfrm>
            <a:off x="5805255" y="2643173"/>
            <a:ext cx="485902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Engravers MT" panose="02090707080505020304" pitchFamily="18" charset="0"/>
              </a:rPr>
              <a:t> SOCIAL </a:t>
            </a:r>
          </a:p>
          <a:p>
            <a:pPr algn="ctr"/>
            <a:r>
              <a:rPr lang="es-ES" sz="4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Engravers MT" panose="02090707080505020304" pitchFamily="18" charset="0"/>
              </a:rPr>
              <a:t>NETWORKS</a:t>
            </a:r>
            <a:endParaRPr lang="es-ES" sz="48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Engravers MT" panose="0209070708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786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Marcador de contenido 7">
            <a:extLst>
              <a:ext uri="{FF2B5EF4-FFF2-40B4-BE49-F238E27FC236}">
                <a16:creationId xmlns:a16="http://schemas.microsoft.com/office/drawing/2014/main" id="{929FEC22-9E7B-43FB-82BC-4048606387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5844361"/>
              </p:ext>
            </p:extLst>
          </p:nvPr>
        </p:nvGraphicFramePr>
        <p:xfrm>
          <a:off x="1892084" y="2341616"/>
          <a:ext cx="7763360" cy="2892216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940840">
                  <a:extLst>
                    <a:ext uri="{9D8B030D-6E8A-4147-A177-3AD203B41FA5}">
                      <a16:colId xmlns:a16="http://schemas.microsoft.com/office/drawing/2014/main" val="3966600829"/>
                    </a:ext>
                  </a:extLst>
                </a:gridCol>
                <a:gridCol w="1940840">
                  <a:extLst>
                    <a:ext uri="{9D8B030D-6E8A-4147-A177-3AD203B41FA5}">
                      <a16:colId xmlns:a16="http://schemas.microsoft.com/office/drawing/2014/main" val="968191691"/>
                    </a:ext>
                  </a:extLst>
                </a:gridCol>
                <a:gridCol w="2037382">
                  <a:extLst>
                    <a:ext uri="{9D8B030D-6E8A-4147-A177-3AD203B41FA5}">
                      <a16:colId xmlns:a16="http://schemas.microsoft.com/office/drawing/2014/main" val="1668994920"/>
                    </a:ext>
                  </a:extLst>
                </a:gridCol>
                <a:gridCol w="1844298">
                  <a:extLst>
                    <a:ext uri="{9D8B030D-6E8A-4147-A177-3AD203B41FA5}">
                      <a16:colId xmlns:a16="http://schemas.microsoft.com/office/drawing/2014/main" val="510572983"/>
                    </a:ext>
                  </a:extLst>
                </a:gridCol>
              </a:tblGrid>
              <a:tr h="482036">
                <a:tc gridSpan="2">
                  <a:txBody>
                    <a:bodyPr/>
                    <a:lstStyle/>
                    <a:p>
                      <a:pPr algn="ctr"/>
                      <a:r>
                        <a:rPr lang="es-MX" dirty="0"/>
                        <a:t>JUNIO-AGOSTO 2018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MX" dirty="0"/>
                        <a:t>JUNIO-AGOSTO  2019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0273989"/>
                  </a:ext>
                </a:extLst>
              </a:tr>
              <a:tr h="482036">
                <a:tc>
                  <a:txBody>
                    <a:bodyPr/>
                    <a:lstStyle/>
                    <a:p>
                      <a:pPr algn="l"/>
                      <a:r>
                        <a:rPr lang="es-MX" dirty="0"/>
                        <a:t>VISITS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dirty="0"/>
                        <a:t>VISITS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115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9011950"/>
                  </a:ext>
                </a:extLst>
              </a:tr>
              <a:tr h="482036">
                <a:tc>
                  <a:txBody>
                    <a:bodyPr/>
                    <a:lstStyle/>
                    <a:p>
                      <a:pPr algn="l"/>
                      <a:r>
                        <a:rPr lang="es-MX" dirty="0"/>
                        <a:t>LIKE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dirty="0"/>
                        <a:t>LIKE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320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4289113"/>
                  </a:ext>
                </a:extLst>
              </a:tr>
              <a:tr h="482036">
                <a:tc>
                  <a:txBody>
                    <a:bodyPr/>
                    <a:lstStyle/>
                    <a:p>
                      <a:pPr algn="l"/>
                      <a:r>
                        <a:rPr lang="es-MX" dirty="0"/>
                        <a:t>SCOPES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dirty="0"/>
                        <a:t>SCOPES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8142774"/>
                  </a:ext>
                </a:extLst>
              </a:tr>
              <a:tr h="482036">
                <a:tc>
                  <a:txBody>
                    <a:bodyPr/>
                    <a:lstStyle/>
                    <a:p>
                      <a:pPr algn="l"/>
                      <a:r>
                        <a:rPr lang="es-MX" dirty="0"/>
                        <a:t>INTERACTIONS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dirty="0"/>
                        <a:t>INTERACTIONS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7754762"/>
                  </a:ext>
                </a:extLst>
              </a:tr>
              <a:tr h="482036">
                <a:tc>
                  <a:txBody>
                    <a:bodyPr/>
                    <a:lstStyle/>
                    <a:p>
                      <a:pPr algn="l"/>
                      <a:r>
                        <a:rPr lang="es-MX" dirty="0"/>
                        <a:t>CONVERSATIONS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dirty="0"/>
                        <a:t>CONVERSATIONS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136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8149738"/>
                  </a:ext>
                </a:extLst>
              </a:tr>
            </a:tbl>
          </a:graphicData>
        </a:graphic>
      </p:graphicFrame>
      <p:pic>
        <p:nvPicPr>
          <p:cNvPr id="1026" name="Picture 2" descr="Resultado de imagen para FACEBOOK">
            <a:extLst>
              <a:ext uri="{FF2B5EF4-FFF2-40B4-BE49-F238E27FC236}">
                <a16:creationId xmlns:a16="http://schemas.microsoft.com/office/drawing/2014/main" id="{E612612C-3C45-42CE-8EB5-173181B52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913" y="19849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7293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A02A04-6C1D-4573-88D4-EAB598FE7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GOOGLE MI NEGOCIO	</a:t>
            </a:r>
          </a:p>
        </p:txBody>
      </p:sp>
      <p:graphicFrame>
        <p:nvGraphicFramePr>
          <p:cNvPr id="4" name="Marcador de contenido 7">
            <a:extLst>
              <a:ext uri="{FF2B5EF4-FFF2-40B4-BE49-F238E27FC236}">
                <a16:creationId xmlns:a16="http://schemas.microsoft.com/office/drawing/2014/main" id="{DB062B5B-C80B-45AA-96EE-E1BC11C12C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8766052"/>
              </p:ext>
            </p:extLst>
          </p:nvPr>
        </p:nvGraphicFramePr>
        <p:xfrm>
          <a:off x="1892084" y="2341616"/>
          <a:ext cx="7763360" cy="305026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940840">
                  <a:extLst>
                    <a:ext uri="{9D8B030D-6E8A-4147-A177-3AD203B41FA5}">
                      <a16:colId xmlns:a16="http://schemas.microsoft.com/office/drawing/2014/main" val="3966600829"/>
                    </a:ext>
                  </a:extLst>
                </a:gridCol>
                <a:gridCol w="1940840">
                  <a:extLst>
                    <a:ext uri="{9D8B030D-6E8A-4147-A177-3AD203B41FA5}">
                      <a16:colId xmlns:a16="http://schemas.microsoft.com/office/drawing/2014/main" val="968191691"/>
                    </a:ext>
                  </a:extLst>
                </a:gridCol>
                <a:gridCol w="2037382">
                  <a:extLst>
                    <a:ext uri="{9D8B030D-6E8A-4147-A177-3AD203B41FA5}">
                      <a16:colId xmlns:a16="http://schemas.microsoft.com/office/drawing/2014/main" val="1668994920"/>
                    </a:ext>
                  </a:extLst>
                </a:gridCol>
                <a:gridCol w="1844298">
                  <a:extLst>
                    <a:ext uri="{9D8B030D-6E8A-4147-A177-3AD203B41FA5}">
                      <a16:colId xmlns:a16="http://schemas.microsoft.com/office/drawing/2014/main" val="510572983"/>
                    </a:ext>
                  </a:extLst>
                </a:gridCol>
              </a:tblGrid>
              <a:tr h="482036">
                <a:tc gridSpan="2">
                  <a:txBody>
                    <a:bodyPr/>
                    <a:lstStyle/>
                    <a:p>
                      <a:pPr algn="ctr"/>
                      <a:r>
                        <a:rPr lang="es-MX" dirty="0"/>
                        <a:t>JUNIO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MX" dirty="0"/>
                        <a:t>AGOSTO 2019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0273989"/>
                  </a:ext>
                </a:extLst>
              </a:tr>
              <a:tr h="598412">
                <a:tc>
                  <a:txBody>
                    <a:bodyPr/>
                    <a:lstStyle/>
                    <a:p>
                      <a:pPr algn="l"/>
                      <a:r>
                        <a:rPr lang="es-MX" dirty="0"/>
                        <a:t>SEARCHES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24663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dirty="0"/>
                        <a:t>ARRIVAL INSTRUCTIONS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253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9011950"/>
                  </a:ext>
                </a:extLst>
              </a:tr>
              <a:tr h="482036">
                <a:tc>
                  <a:txBody>
                    <a:bodyPr/>
                    <a:lstStyle/>
                    <a:p>
                      <a:pPr algn="l"/>
                      <a:r>
                        <a:rPr lang="es-MX" dirty="0"/>
                        <a:t>DISCOVERY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20845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dirty="0"/>
                        <a:t>CALLS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4289113"/>
                  </a:ext>
                </a:extLst>
              </a:tr>
              <a:tr h="482036">
                <a:tc>
                  <a:txBody>
                    <a:bodyPr/>
                    <a:lstStyle/>
                    <a:p>
                      <a:pPr algn="l"/>
                      <a:r>
                        <a:rPr lang="es-MX" dirty="0"/>
                        <a:t>BY BRAND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262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dirty="0"/>
                        <a:t>PHOTO 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3.83 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8142774"/>
                  </a:ext>
                </a:extLst>
              </a:tr>
              <a:tr h="482036">
                <a:tc>
                  <a:txBody>
                    <a:bodyPr/>
                    <a:lstStyle/>
                    <a:p>
                      <a:pPr algn="l"/>
                      <a:r>
                        <a:rPr lang="es-MX" dirty="0"/>
                        <a:t>VISITIS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94.7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7754762"/>
                  </a:ext>
                </a:extLst>
              </a:tr>
              <a:tr h="482036">
                <a:tc>
                  <a:txBody>
                    <a:bodyPr/>
                    <a:lstStyle/>
                    <a:p>
                      <a:pPr algn="l"/>
                      <a:r>
                        <a:rPr lang="es-MX" dirty="0"/>
                        <a:t>WEBSITE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8149738"/>
                  </a:ext>
                </a:extLst>
              </a:tr>
            </a:tbl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786A478C-2B17-4952-BAE8-2808D0983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612" y="715328"/>
            <a:ext cx="3497663" cy="9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966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573272-9F51-4EC6-BA59-1C79842066BF}"/>
              </a:ext>
            </a:extLst>
          </p:cNvPr>
          <p:cNvSpPr txBox="1">
            <a:spLocks/>
          </p:cNvSpPr>
          <p:nvPr/>
        </p:nvSpPr>
        <p:spPr>
          <a:xfrm>
            <a:off x="1024179" y="59760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/>
              <a:t>INSTAGRAM</a:t>
            </a:r>
          </a:p>
        </p:txBody>
      </p:sp>
      <p:graphicFrame>
        <p:nvGraphicFramePr>
          <p:cNvPr id="3" name="Marcador de contenido 7">
            <a:extLst>
              <a:ext uri="{FF2B5EF4-FFF2-40B4-BE49-F238E27FC236}">
                <a16:creationId xmlns:a16="http://schemas.microsoft.com/office/drawing/2014/main" id="{B7CA13B9-94F8-4FDF-90D9-B980F0CC32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6010297"/>
              </p:ext>
            </p:extLst>
          </p:nvPr>
        </p:nvGraphicFramePr>
        <p:xfrm>
          <a:off x="3456121" y="1760187"/>
          <a:ext cx="4828692" cy="4438792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414346">
                  <a:extLst>
                    <a:ext uri="{9D8B030D-6E8A-4147-A177-3AD203B41FA5}">
                      <a16:colId xmlns:a16="http://schemas.microsoft.com/office/drawing/2014/main" val="3966600829"/>
                    </a:ext>
                  </a:extLst>
                </a:gridCol>
                <a:gridCol w="2414346">
                  <a:extLst>
                    <a:ext uri="{9D8B030D-6E8A-4147-A177-3AD203B41FA5}">
                      <a16:colId xmlns:a16="http://schemas.microsoft.com/office/drawing/2014/main" val="968191691"/>
                    </a:ext>
                  </a:extLst>
                </a:gridCol>
              </a:tblGrid>
              <a:tr h="482036">
                <a:tc gridSpan="2">
                  <a:txBody>
                    <a:bodyPr/>
                    <a:lstStyle/>
                    <a:p>
                      <a:pPr algn="ctr"/>
                      <a:r>
                        <a:rPr lang="es-MX" dirty="0"/>
                        <a:t>JUNIO-AGOSTO 2019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40273989"/>
                  </a:ext>
                </a:extLst>
              </a:tr>
              <a:tr h="482036">
                <a:tc>
                  <a:txBody>
                    <a:bodyPr/>
                    <a:lstStyle/>
                    <a:p>
                      <a:pPr algn="l"/>
                      <a:r>
                        <a:rPr lang="es-MX" dirty="0"/>
                        <a:t>FOLLOWERS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123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9011950"/>
                  </a:ext>
                </a:extLst>
              </a:tr>
              <a:tr h="482036">
                <a:tc>
                  <a:txBody>
                    <a:bodyPr/>
                    <a:lstStyle/>
                    <a:p>
                      <a:pPr algn="l"/>
                      <a:r>
                        <a:rPr lang="es-MX" dirty="0"/>
                        <a:t>AGE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13-17 1%</a:t>
                      </a:r>
                    </a:p>
                    <a:p>
                      <a:pPr algn="ctr"/>
                      <a:r>
                        <a:rPr lang="es-MX" dirty="0"/>
                        <a:t>18-24 11%</a:t>
                      </a:r>
                    </a:p>
                    <a:p>
                      <a:pPr algn="ctr"/>
                      <a:r>
                        <a:rPr lang="es-MX" dirty="0"/>
                        <a:t>25-34 31%</a:t>
                      </a:r>
                    </a:p>
                    <a:p>
                      <a:pPr algn="ctr"/>
                      <a:r>
                        <a:rPr lang="es-MX" dirty="0"/>
                        <a:t>35-44 24%</a:t>
                      </a:r>
                    </a:p>
                    <a:p>
                      <a:pPr algn="ctr"/>
                      <a:r>
                        <a:rPr lang="es-MX" dirty="0"/>
                        <a:t>45-54 24%</a:t>
                      </a:r>
                    </a:p>
                    <a:p>
                      <a:pPr algn="ctr"/>
                      <a:r>
                        <a:rPr lang="es-MX" dirty="0"/>
                        <a:t>55-64 7%</a:t>
                      </a:r>
                    </a:p>
                    <a:p>
                      <a:pPr algn="ctr"/>
                      <a:r>
                        <a:rPr lang="es-MX" dirty="0"/>
                        <a:t>65+ 2%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4289113"/>
                  </a:ext>
                </a:extLst>
              </a:tr>
              <a:tr h="482036">
                <a:tc>
                  <a:txBody>
                    <a:bodyPr/>
                    <a:lstStyle/>
                    <a:p>
                      <a:pPr algn="l"/>
                      <a:r>
                        <a:rPr lang="es-MX" dirty="0" err="1"/>
                        <a:t>Main</a:t>
                      </a:r>
                      <a:r>
                        <a:rPr lang="es-MX" dirty="0"/>
                        <a:t> </a:t>
                      </a:r>
                      <a:r>
                        <a:rPr lang="es-MX" dirty="0" err="1"/>
                        <a:t>cities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CDMX  26%</a:t>
                      </a:r>
                    </a:p>
                    <a:p>
                      <a:pPr algn="ctr"/>
                      <a:r>
                        <a:rPr lang="es-MX" dirty="0"/>
                        <a:t>Villa </a:t>
                      </a:r>
                      <a:r>
                        <a:rPr lang="es-MX" dirty="0" err="1"/>
                        <a:t>nic</a:t>
                      </a:r>
                      <a:r>
                        <a:rPr lang="es-MX" dirty="0"/>
                        <a:t> 5%</a:t>
                      </a:r>
                    </a:p>
                    <a:p>
                      <a:pPr algn="ctr"/>
                      <a:r>
                        <a:rPr lang="es-MX" dirty="0"/>
                        <a:t>Puebla 5%</a:t>
                      </a:r>
                    </a:p>
                    <a:p>
                      <a:pPr algn="ctr"/>
                      <a:r>
                        <a:rPr lang="es-MX" dirty="0"/>
                        <a:t>León 4%</a:t>
                      </a:r>
                    </a:p>
                    <a:p>
                      <a:pPr algn="ctr"/>
                      <a:r>
                        <a:rPr lang="es-MX" dirty="0"/>
                        <a:t>Naucalpan 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8142774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49A7BEAB-59D9-40D5-A58B-11DBBDA9D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2461" y="293337"/>
            <a:ext cx="1524000" cy="146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565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FFD3990-DD95-4C4E-B2FC-ADC24A99C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800" y="333294"/>
            <a:ext cx="8156400" cy="6191411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5047640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texto&#10;&#10;Descripción generada automáticamente">
            <a:extLst>
              <a:ext uri="{FF2B5EF4-FFF2-40B4-BE49-F238E27FC236}">
                <a16:creationId xmlns:a16="http://schemas.microsoft.com/office/drawing/2014/main" id="{E69BE18F-D1AA-4CA9-8E5E-7883565994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9" b="2874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144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775F337-356B-41BD-8FAA-12496D778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6892"/>
            <a:ext cx="4381500" cy="276225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0AB4F84-6B55-49CD-8BB8-A38584D96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0196" y="171127"/>
            <a:ext cx="3951607" cy="93766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74EFFD8-A172-4910-8B77-FECEC1C588EA}"/>
              </a:ext>
            </a:extLst>
          </p:cNvPr>
          <p:cNvSpPr txBox="1"/>
          <p:nvPr/>
        </p:nvSpPr>
        <p:spPr>
          <a:xfrm>
            <a:off x="5663186" y="3319095"/>
            <a:ext cx="1773242" cy="52322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s-MX" sz="2800" b="1" dirty="0">
                <a:solidFill>
                  <a:schemeClr val="bg1"/>
                </a:solidFill>
              </a:rPr>
              <a:t>NUTRIGEN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42B471C7-4FA3-4D4E-8FC6-408C8FE4EA04}"/>
              </a:ext>
            </a:extLst>
          </p:cNvPr>
          <p:cNvGraphicFramePr>
            <a:graphicFrameLocks noGrp="1"/>
          </p:cNvGraphicFramePr>
          <p:nvPr/>
        </p:nvGraphicFramePr>
        <p:xfrm>
          <a:off x="6651233" y="1640543"/>
          <a:ext cx="3279245" cy="163957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3279245">
                  <a:extLst>
                    <a:ext uri="{9D8B030D-6E8A-4147-A177-3AD203B41FA5}">
                      <a16:colId xmlns:a16="http://schemas.microsoft.com/office/drawing/2014/main" val="1839836156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NASALAN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18547709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GESTRINONA</a:t>
                      </a:r>
                      <a:endParaRPr lang="es-MX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31396644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ACETATO DE DESMOPRESSINA</a:t>
                      </a:r>
                      <a:endParaRPr lang="es-MX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415437484"/>
                  </a:ext>
                </a:extLst>
              </a:tr>
              <a:tr h="22413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Testosterona Micro Fagron P344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92627065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ESTAGEL 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44321767"/>
                  </a:ext>
                </a:extLst>
              </a:tr>
            </a:tbl>
          </a:graphicData>
        </a:graphic>
      </p:graphicFrame>
      <p:pic>
        <p:nvPicPr>
          <p:cNvPr id="7" name="Imagen 6" descr="Imagen que contiene interior, tabla, blanco, mostrador&#10;&#10;Descripción generada automáticamente">
            <a:extLst>
              <a:ext uri="{FF2B5EF4-FFF2-40B4-BE49-F238E27FC236}">
                <a16:creationId xmlns:a16="http://schemas.microsoft.com/office/drawing/2014/main" id="{93140A14-4705-4446-9C60-EDFBFE9D49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80" b="10682"/>
          <a:stretch/>
        </p:blipFill>
        <p:spPr>
          <a:xfrm>
            <a:off x="4897105" y="4834305"/>
            <a:ext cx="3305405" cy="198119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B86237A-1D40-441F-A940-DB97EAF1E9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018" y="3979983"/>
            <a:ext cx="3671793" cy="288928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01F1277-ED35-4936-8A3E-203204B892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0478" y="2655976"/>
            <a:ext cx="2060150" cy="22065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1ECF1CD-FD86-4A90-B92A-4B10A77ED44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547" b="9543"/>
          <a:stretch/>
        </p:blipFill>
        <p:spPr>
          <a:xfrm>
            <a:off x="9337098" y="4834306"/>
            <a:ext cx="2075941" cy="198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8700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F344C38-7178-4483-9D6D-56720700D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272" y="160044"/>
            <a:ext cx="3985456" cy="73066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E3A693E-324A-4FF3-BE86-1348C4A79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242" y="2083381"/>
            <a:ext cx="4107486" cy="109748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7E7CBB8-AD8D-4B69-856E-CE66AC46B2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272" y="3628251"/>
            <a:ext cx="3952875" cy="11239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856A002-0918-4272-9684-E8DE650733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3989" y="5408195"/>
            <a:ext cx="3419475" cy="120015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27A12BA-5B22-4A9B-8C8E-7B7A6ABDED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009" y="3063000"/>
            <a:ext cx="2781300" cy="88582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D0D017A-6867-4A4E-95CD-F6E8890107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572" y="5141495"/>
            <a:ext cx="3695700" cy="146685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C20520E-2DFD-44A5-B8A3-909C3B01FA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4850" y="3750845"/>
            <a:ext cx="3867150" cy="1657350"/>
          </a:xfrm>
          <a:prstGeom prst="rect">
            <a:avLst/>
          </a:prstGeom>
        </p:spPr>
      </p:pic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9884EE94-1F9C-4A65-88C0-648A0964ABD9}"/>
              </a:ext>
            </a:extLst>
          </p:cNvPr>
          <p:cNvGraphicFramePr>
            <a:graphicFrameLocks noGrp="1"/>
          </p:cNvGraphicFramePr>
          <p:nvPr/>
        </p:nvGraphicFramePr>
        <p:xfrm>
          <a:off x="9069691" y="1988427"/>
          <a:ext cx="2887579" cy="1639824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2887579">
                  <a:extLst>
                    <a:ext uri="{9D8B030D-6E8A-4147-A177-3AD203B41FA5}">
                      <a16:colId xmlns:a16="http://schemas.microsoft.com/office/drawing/2014/main" val="4266484476"/>
                    </a:ext>
                  </a:extLst>
                </a:gridCol>
              </a:tblGrid>
              <a:tr h="3872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METABOLAID</a:t>
                      </a:r>
                      <a:endParaRPr lang="es-MX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13540881"/>
                  </a:ext>
                </a:extLst>
              </a:tr>
              <a:tr h="3872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DRENOW C</a:t>
                      </a:r>
                      <a:endParaRPr lang="es-MX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68921927"/>
                  </a:ext>
                </a:extLst>
              </a:tr>
              <a:tr h="3872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AHCC-SHIITAKE GOLD</a:t>
                      </a:r>
                      <a:endParaRPr lang="es-MX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107265075"/>
                  </a:ext>
                </a:extLst>
              </a:tr>
              <a:tr h="3872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MITIDOL</a:t>
                      </a:r>
                      <a:endParaRPr lang="es-MX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9600676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75340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D7287171-0E6D-4BC8-A455-009B0EA31810}"/>
              </a:ext>
            </a:extLst>
          </p:cNvPr>
          <p:cNvGraphicFramePr>
            <a:graphicFrameLocks noGrp="1"/>
          </p:cNvGraphicFramePr>
          <p:nvPr/>
        </p:nvGraphicFramePr>
        <p:xfrm>
          <a:off x="9481341" y="1807859"/>
          <a:ext cx="2245171" cy="73787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2245171">
                  <a:extLst>
                    <a:ext uri="{9D8B030D-6E8A-4147-A177-3AD203B41FA5}">
                      <a16:colId xmlns:a16="http://schemas.microsoft.com/office/drawing/2014/main" val="3007888409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STOMAZINC</a:t>
                      </a:r>
                      <a:endParaRPr lang="es-MX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77740535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GLICOBERRY </a:t>
                      </a:r>
                      <a:endParaRPr lang="es-MX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67294739"/>
                  </a:ext>
                </a:extLst>
              </a:tr>
            </a:tbl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26716F33-CE7A-44EB-9B7D-699646365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7228" y="162530"/>
            <a:ext cx="3417543" cy="147376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564B0DF-8414-4F53-A45C-29B90E173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8859" y="2744563"/>
            <a:ext cx="5224964" cy="189255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0F94908-4484-4E32-9662-86E9E22CFF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0711" y="4771785"/>
            <a:ext cx="5675647" cy="208621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EBFD26C-B89F-4B0C-9B9A-33A408F496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77" y="4432792"/>
            <a:ext cx="5675647" cy="191118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4C9583F-7355-45CC-A2BB-6FDDB3323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77" y="2425208"/>
            <a:ext cx="6455996" cy="183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435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D60E18D-57A8-43F2-8DF5-336728445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9255" y="0"/>
            <a:ext cx="4593489" cy="1695216"/>
          </a:xfrm>
          <a:prstGeom prst="rect">
            <a:avLst/>
          </a:prstGeom>
        </p:spPr>
      </p:pic>
      <p:pic>
        <p:nvPicPr>
          <p:cNvPr id="3" name="Marcador de contenido 3">
            <a:extLst>
              <a:ext uri="{FF2B5EF4-FFF2-40B4-BE49-F238E27FC236}">
                <a16:creationId xmlns:a16="http://schemas.microsoft.com/office/drawing/2014/main" id="{C8A52F44-0786-49E4-AE1D-5E82D71FA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752" y="2404492"/>
            <a:ext cx="6803984" cy="3418791"/>
          </a:xfrm>
          <a:prstGeom prst="rect">
            <a:avLst/>
          </a:prstGeom>
        </p:spPr>
      </p:pic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2EAEAA06-4317-447D-B999-48D225762E9B}"/>
              </a:ext>
            </a:extLst>
          </p:cNvPr>
          <p:cNvGraphicFramePr>
            <a:graphicFrameLocks noGrp="1"/>
          </p:cNvGraphicFramePr>
          <p:nvPr/>
        </p:nvGraphicFramePr>
        <p:xfrm>
          <a:off x="1074720" y="2534739"/>
          <a:ext cx="3304775" cy="3170296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3304775">
                  <a:extLst>
                    <a:ext uri="{9D8B030D-6E8A-4147-A177-3AD203B41FA5}">
                      <a16:colId xmlns:a16="http://schemas.microsoft.com/office/drawing/2014/main" val="103925714"/>
                    </a:ext>
                  </a:extLst>
                </a:gridCol>
              </a:tblGrid>
              <a:tr h="3962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NANO PEARL RESVERATROL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52347002"/>
                  </a:ext>
                </a:extLst>
              </a:tr>
              <a:tr h="3962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NANO PEARL CAVIAR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493934204"/>
                  </a:ext>
                </a:extLst>
              </a:tr>
              <a:tr h="3962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NANO PEARL VITAMINA C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852768764"/>
                  </a:ext>
                </a:extLst>
              </a:tr>
              <a:tr h="3962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NANO PEARL RETINOL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52601816"/>
                  </a:ext>
                </a:extLst>
              </a:tr>
              <a:tr h="3962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NANO PEARL GOLDEN BLUE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858166053"/>
                  </a:ext>
                </a:extLst>
              </a:tr>
              <a:tr h="3962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NANO PEARL ORIENTE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924373863"/>
                  </a:ext>
                </a:extLst>
              </a:tr>
              <a:tr h="3962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NANO PEARL SYMBIOCAPS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41447121"/>
                  </a:ext>
                </a:extLst>
              </a:tr>
              <a:tr h="3962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NANO PEARL CAFEINA</a:t>
                      </a:r>
                      <a:endParaRPr lang="es-MX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3196222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90738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255D83D-FD0B-4CCF-9EC9-E62F0F21B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89" y="4580926"/>
            <a:ext cx="6096101" cy="214832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A0CF105-7A16-4752-862C-FD8C96A87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62" y="1511047"/>
            <a:ext cx="7867901" cy="201970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BE2BDD5-CC9F-45F7-8220-722F9FFB16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1159" y="2970345"/>
            <a:ext cx="6320841" cy="2170988"/>
          </a:xfrm>
          <a:prstGeom prst="rect">
            <a:avLst/>
          </a:prstGeom>
        </p:spPr>
      </p:pic>
      <p:pic>
        <p:nvPicPr>
          <p:cNvPr id="1028" name="Picture 4" descr="Resultado de imagen para VIAFARMA BRASIL">
            <a:extLst>
              <a:ext uri="{FF2B5EF4-FFF2-40B4-BE49-F238E27FC236}">
                <a16:creationId xmlns:a16="http://schemas.microsoft.com/office/drawing/2014/main" id="{E3C5B7DD-7912-47E5-BE89-1D616A19C4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24" b="23684"/>
          <a:stretch/>
        </p:blipFill>
        <p:spPr bwMode="auto">
          <a:xfrm>
            <a:off x="5047248" y="0"/>
            <a:ext cx="3156284" cy="159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780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980D6A-7A01-44F0-8437-DE4C8BE47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851" y="126424"/>
            <a:ext cx="5503877" cy="1325563"/>
          </a:xfrm>
        </p:spPr>
        <p:txBody>
          <a:bodyPr>
            <a:normAutofit/>
          </a:bodyPr>
          <a:lstStyle/>
          <a:p>
            <a:r>
              <a:rPr lang="es-MX" sz="6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CONGRESOS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091DB15-D9CD-4EF7-B141-6872D779C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197" y="2021722"/>
            <a:ext cx="2409825" cy="86677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9FFE7FC-FD68-444D-8BC8-B0EB1D661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851" y="2899610"/>
            <a:ext cx="5362575" cy="44767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1202FAB-1978-42C4-86E5-83880122A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1367" y="3049000"/>
            <a:ext cx="2680917" cy="760000"/>
          </a:xfrm>
          <a:prstGeom prst="rect">
            <a:avLst/>
          </a:prstGeom>
        </p:spPr>
      </p:pic>
      <p:pic>
        <p:nvPicPr>
          <p:cNvPr id="13" name="Imagen 12" descr="Imagen que contiene gráficos vectoriales&#10;&#10;Descripción generada automáticamente">
            <a:extLst>
              <a:ext uri="{FF2B5EF4-FFF2-40B4-BE49-F238E27FC236}">
                <a16:creationId xmlns:a16="http://schemas.microsoft.com/office/drawing/2014/main" id="{3B2395E4-A5DF-4E23-B937-56BC6DBD89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911" y="1698749"/>
            <a:ext cx="2013827" cy="135025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6B31EA7-873C-411C-A662-A7C90F9CCB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9335" y="4794908"/>
            <a:ext cx="2883284" cy="151332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465D403-9B38-4AC4-BE4E-D019FE9DCF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1610" y="1971798"/>
            <a:ext cx="847725" cy="866775"/>
          </a:xfrm>
          <a:prstGeom prst="rect">
            <a:avLst/>
          </a:prstGeom>
        </p:spPr>
      </p:pic>
      <p:sp>
        <p:nvSpPr>
          <p:cNvPr id="18" name="Globo: línea 17">
            <a:extLst>
              <a:ext uri="{FF2B5EF4-FFF2-40B4-BE49-F238E27FC236}">
                <a16:creationId xmlns:a16="http://schemas.microsoft.com/office/drawing/2014/main" id="{AF8F68AD-9324-4121-8924-BEDC42EDC17A}"/>
              </a:ext>
            </a:extLst>
          </p:cNvPr>
          <p:cNvSpPr/>
          <p:nvPr/>
        </p:nvSpPr>
        <p:spPr>
          <a:xfrm>
            <a:off x="4366746" y="4511758"/>
            <a:ext cx="1748887" cy="662781"/>
          </a:xfrm>
          <a:prstGeom prst="borderCallout1">
            <a:avLst>
              <a:gd name="adj1" fmla="val 30442"/>
              <a:gd name="adj2" fmla="val 100667"/>
              <a:gd name="adj3" fmla="val 161606"/>
              <a:gd name="adj4" fmla="val 11852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/>
              <a:t>HAIR AND NAILS</a:t>
            </a:r>
          </a:p>
        </p:txBody>
      </p:sp>
    </p:spTree>
    <p:extLst>
      <p:ext uri="{BB962C8B-B14F-4D97-AF65-F5344CB8AC3E}">
        <p14:creationId xmlns:p14="http://schemas.microsoft.com/office/powerpoint/2010/main" val="33903214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B6254A-8207-49CA-8364-8C8CC6D7B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s-MX" b="1" dirty="0">
                <a:solidFill>
                  <a:srgbClr val="FF0000"/>
                </a:solidFill>
                <a:latin typeface="Aldhabi" panose="020B0604020202020204" pitchFamily="2" charset="-78"/>
                <a:cs typeface="Aldhabi" panose="020B0604020202020204" pitchFamily="2" charset="-78"/>
              </a:rPr>
              <a:t>BUDGET 2020</a:t>
            </a:r>
          </a:p>
        </p:txBody>
      </p:sp>
      <p:graphicFrame>
        <p:nvGraphicFramePr>
          <p:cNvPr id="11" name="Tabla 4">
            <a:extLst>
              <a:ext uri="{FF2B5EF4-FFF2-40B4-BE49-F238E27FC236}">
                <a16:creationId xmlns:a16="http://schemas.microsoft.com/office/drawing/2014/main" id="{BD76F545-D1CE-44A4-A2CE-D72C59F645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0869418"/>
              </p:ext>
            </p:extLst>
          </p:nvPr>
        </p:nvGraphicFramePr>
        <p:xfrm>
          <a:off x="2113582" y="1000694"/>
          <a:ext cx="8185041" cy="4568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8347">
                  <a:extLst>
                    <a:ext uri="{9D8B030D-6E8A-4147-A177-3AD203B41FA5}">
                      <a16:colId xmlns:a16="http://schemas.microsoft.com/office/drawing/2014/main" val="3419373751"/>
                    </a:ext>
                  </a:extLst>
                </a:gridCol>
                <a:gridCol w="2728347">
                  <a:extLst>
                    <a:ext uri="{9D8B030D-6E8A-4147-A177-3AD203B41FA5}">
                      <a16:colId xmlns:a16="http://schemas.microsoft.com/office/drawing/2014/main" val="87878298"/>
                    </a:ext>
                  </a:extLst>
                </a:gridCol>
                <a:gridCol w="2728347">
                  <a:extLst>
                    <a:ext uri="{9D8B030D-6E8A-4147-A177-3AD203B41FA5}">
                      <a16:colId xmlns:a16="http://schemas.microsoft.com/office/drawing/2014/main" val="918920092"/>
                    </a:ext>
                  </a:extLst>
                </a:gridCol>
              </a:tblGrid>
              <a:tr h="4105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400" dirty="0"/>
                        <a:t>TRIMESTRE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400" dirty="0"/>
                        <a:t>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767084"/>
                  </a:ext>
                </a:extLst>
              </a:tr>
              <a:tr h="494893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JANUARY-MARCH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6599758"/>
                  </a:ext>
                </a:extLst>
              </a:tr>
              <a:tr h="518796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APRIL-JUNE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4837272"/>
                  </a:ext>
                </a:extLst>
              </a:tr>
              <a:tr h="1781854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JULY-SEPTEMBER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Congreso internacional de pelo y uña</a:t>
                      </a:r>
                    </a:p>
                    <a:p>
                      <a:endParaRPr lang="es-MX" dirty="0"/>
                    </a:p>
                    <a:p>
                      <a:r>
                        <a:rPr lang="es-MX" dirty="0"/>
                        <a:t>DERMAJAL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20,500.00</a:t>
                      </a:r>
                    </a:p>
                    <a:p>
                      <a:endParaRPr lang="es-MX" dirty="0"/>
                    </a:p>
                    <a:p>
                      <a:endParaRPr lang="es-MX" dirty="0"/>
                    </a:p>
                    <a:p>
                      <a:r>
                        <a:rPr lang="es-MX" dirty="0"/>
                        <a:t>35,000.00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3732879"/>
                  </a:ext>
                </a:extLst>
              </a:tr>
              <a:tr h="1315851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OCTOBER-DECEMBER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ANAFARMEX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50,500.0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4970464"/>
                  </a:ext>
                </a:extLst>
              </a:tr>
            </a:tbl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AD4F1D4A-AFBE-49CD-A5F2-089DC8B93189}"/>
              </a:ext>
            </a:extLst>
          </p:cNvPr>
          <p:cNvSpPr txBox="1"/>
          <p:nvPr/>
        </p:nvSpPr>
        <p:spPr>
          <a:xfrm>
            <a:off x="6096001" y="5569289"/>
            <a:ext cx="4202622" cy="83099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chemeClr val="bg1"/>
                </a:solidFill>
              </a:rPr>
              <a:t>TOTAL=       106,000.00  MXN</a:t>
            </a:r>
          </a:p>
          <a:p>
            <a:r>
              <a:rPr lang="es-MX" sz="2400" b="1" dirty="0">
                <a:solidFill>
                  <a:schemeClr val="bg1"/>
                </a:solidFill>
              </a:rPr>
              <a:t> 	        5,579 USD</a:t>
            </a:r>
          </a:p>
        </p:txBody>
      </p:sp>
    </p:spTree>
    <p:extLst>
      <p:ext uri="{BB962C8B-B14F-4D97-AF65-F5344CB8AC3E}">
        <p14:creationId xmlns:p14="http://schemas.microsoft.com/office/powerpoint/2010/main" val="7979027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0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2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F144E33-0618-424F-B8F3-920380C8FE25}"/>
              </a:ext>
            </a:extLst>
          </p:cNvPr>
          <p:cNvSpPr txBox="1"/>
          <p:nvPr/>
        </p:nvSpPr>
        <p:spPr>
          <a:xfrm>
            <a:off x="6585882" y="3963032"/>
            <a:ext cx="4805996" cy="140144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15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EQUIPE</a:t>
            </a:r>
          </a:p>
        </p:txBody>
      </p:sp>
      <p:sp>
        <p:nvSpPr>
          <p:cNvPr id="15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9ECBF5D-54C2-457B-96A7-DC41EAFEA0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5" r="19943" b="1"/>
          <a:stretch/>
        </p:blipFill>
        <p:spPr>
          <a:xfrm>
            <a:off x="1" y="770037"/>
            <a:ext cx="5298683" cy="6097438"/>
          </a:xfrm>
          <a:custGeom>
            <a:avLst/>
            <a:gdLst>
              <a:gd name="connsiteX0" fmla="*/ 2178155 w 5298683"/>
              <a:gd name="connsiteY0" fmla="*/ 0 h 6097438"/>
              <a:gd name="connsiteX1" fmla="*/ 5298683 w 5298683"/>
              <a:gd name="connsiteY1" fmla="*/ 3120527 h 6097438"/>
              <a:gd name="connsiteX2" fmla="*/ 3392805 w 5298683"/>
              <a:gd name="connsiteY2" fmla="*/ 5995828 h 6097438"/>
              <a:gd name="connsiteX3" fmla="*/ 3115184 w 5298683"/>
              <a:gd name="connsiteY3" fmla="*/ 6097438 h 6097438"/>
              <a:gd name="connsiteX4" fmla="*/ 1241127 w 5298683"/>
              <a:gd name="connsiteY4" fmla="*/ 6097438 h 6097438"/>
              <a:gd name="connsiteX5" fmla="*/ 963506 w 5298683"/>
              <a:gd name="connsiteY5" fmla="*/ 5995828 h 6097438"/>
              <a:gd name="connsiteX6" fmla="*/ 193210 w 5298683"/>
              <a:gd name="connsiteY6" fmla="*/ 5528477 h 6097438"/>
              <a:gd name="connsiteX7" fmla="*/ 0 w 5298683"/>
              <a:gd name="connsiteY7" fmla="*/ 5352876 h 6097438"/>
              <a:gd name="connsiteX8" fmla="*/ 0 w 5298683"/>
              <a:gd name="connsiteY8" fmla="*/ 888178 h 6097438"/>
              <a:gd name="connsiteX9" fmla="*/ 193210 w 5298683"/>
              <a:gd name="connsiteY9" fmla="*/ 712577 h 6097438"/>
              <a:gd name="connsiteX10" fmla="*/ 2178155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1285523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10F24D38-B79E-44B4-830E-043F45D9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70A274E-A03F-4B3B-ACB6-13AF8D7D0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0742"/>
            <a:ext cx="10515600" cy="1325563"/>
          </a:xfrm>
        </p:spPr>
        <p:txBody>
          <a:bodyPr>
            <a:normAutofit/>
          </a:bodyPr>
          <a:lstStyle/>
          <a:p>
            <a:r>
              <a:rPr lang="es-MX" dirty="0">
                <a:solidFill>
                  <a:srgbClr val="FFFFFF"/>
                </a:solidFill>
              </a:rPr>
              <a:t>TEAM / EQUIPE </a:t>
            </a:r>
          </a:p>
        </p:txBody>
      </p:sp>
      <p:cxnSp>
        <p:nvCxnSpPr>
          <p:cNvPr id="14" name="Straight Connector 10">
            <a:extLst>
              <a:ext uri="{FF2B5EF4-FFF2-40B4-BE49-F238E27FC236}">
                <a16:creationId xmlns:a16="http://schemas.microsoft.com/office/drawing/2014/main" id="{FC469874-256B-45B3-A79C-7591B4BA1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6F8ECA-A58E-4DCD-985D-B4EC015D60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4261608"/>
            <a:ext cx="4077749" cy="2432178"/>
          </a:xfrm>
        </p:spPr>
        <p:txBody>
          <a:bodyPr>
            <a:normAutofit lnSpcReduction="10000"/>
          </a:bodyPr>
          <a:lstStyle/>
          <a:p>
            <a:r>
              <a:rPr lang="es-MX" sz="2400" dirty="0">
                <a:solidFill>
                  <a:srgbClr val="FFFFFF"/>
                </a:solidFill>
              </a:rPr>
              <a:t>2018</a:t>
            </a:r>
          </a:p>
          <a:p>
            <a:pPr lvl="1"/>
            <a:r>
              <a:rPr lang="es-MX" dirty="0" err="1">
                <a:solidFill>
                  <a:srgbClr val="FFFFFF"/>
                </a:solidFill>
              </a:rPr>
              <a:t>Colaborators</a:t>
            </a:r>
            <a:r>
              <a:rPr lang="es-MX" dirty="0">
                <a:solidFill>
                  <a:srgbClr val="FFFFFF"/>
                </a:solidFill>
              </a:rPr>
              <a:t>: 100</a:t>
            </a:r>
          </a:p>
          <a:p>
            <a:pPr lvl="1"/>
            <a:r>
              <a:rPr lang="es-MX" dirty="0">
                <a:solidFill>
                  <a:srgbClr val="FFFFFF"/>
                </a:solidFill>
              </a:rPr>
              <a:t>Lay Off: 3</a:t>
            </a:r>
          </a:p>
          <a:p>
            <a:pPr lvl="1"/>
            <a:r>
              <a:rPr lang="es-MX" dirty="0" err="1">
                <a:solidFill>
                  <a:srgbClr val="FFFFFF"/>
                </a:solidFill>
              </a:rPr>
              <a:t>Advanced</a:t>
            </a:r>
            <a:r>
              <a:rPr lang="es-MX" dirty="0">
                <a:solidFill>
                  <a:srgbClr val="FFFFFF"/>
                </a:solidFill>
              </a:rPr>
              <a:t> </a:t>
            </a:r>
            <a:r>
              <a:rPr lang="es-MX" dirty="0" err="1">
                <a:solidFill>
                  <a:srgbClr val="FFFFFF"/>
                </a:solidFill>
              </a:rPr>
              <a:t>Retirement</a:t>
            </a:r>
            <a:r>
              <a:rPr lang="es-MX" dirty="0">
                <a:solidFill>
                  <a:srgbClr val="FFFFFF"/>
                </a:solidFill>
              </a:rPr>
              <a:t>: 1</a:t>
            </a:r>
          </a:p>
          <a:p>
            <a:pPr lvl="1"/>
            <a:r>
              <a:rPr lang="es-MX" dirty="0" err="1">
                <a:solidFill>
                  <a:srgbClr val="FFFFFF"/>
                </a:solidFill>
              </a:rPr>
              <a:t>Retirement</a:t>
            </a:r>
            <a:r>
              <a:rPr lang="es-MX" dirty="0">
                <a:solidFill>
                  <a:srgbClr val="FFFFFF"/>
                </a:solidFill>
              </a:rPr>
              <a:t>: 3</a:t>
            </a:r>
          </a:p>
          <a:p>
            <a:pPr lvl="1"/>
            <a:r>
              <a:rPr lang="es-MX" dirty="0" err="1">
                <a:solidFill>
                  <a:srgbClr val="FFFFFF"/>
                </a:solidFill>
              </a:rPr>
              <a:t>Hired</a:t>
            </a:r>
            <a:r>
              <a:rPr lang="es-MX" dirty="0">
                <a:solidFill>
                  <a:srgbClr val="FFFFFF"/>
                </a:solidFill>
              </a:rPr>
              <a:t> :5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53F068B-28AB-4BA0-AC48-85C1657760F2}"/>
              </a:ext>
            </a:extLst>
          </p:cNvPr>
          <p:cNvSpPr/>
          <p:nvPr/>
        </p:nvSpPr>
        <p:spPr>
          <a:xfrm>
            <a:off x="7964996" y="4261608"/>
            <a:ext cx="4077749" cy="236500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/>
              <a:t>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dirty="0" err="1"/>
              <a:t>Colaborators</a:t>
            </a:r>
            <a:r>
              <a:rPr lang="es-MX" sz="2400" dirty="0"/>
              <a:t>: 91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dirty="0"/>
              <a:t>Lay Off: 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dirty="0" err="1"/>
              <a:t>Advanced</a:t>
            </a:r>
            <a:r>
              <a:rPr lang="es-MX" sz="2400" dirty="0"/>
              <a:t> </a:t>
            </a:r>
            <a:r>
              <a:rPr lang="es-MX" sz="2400" dirty="0" err="1"/>
              <a:t>Retirement</a:t>
            </a:r>
            <a:r>
              <a:rPr lang="es-MX" sz="2400" dirty="0"/>
              <a:t> :0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dirty="0" err="1"/>
              <a:t>Retired</a:t>
            </a:r>
            <a:r>
              <a:rPr lang="es-MX" sz="2400" dirty="0"/>
              <a:t> : 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dirty="0"/>
              <a:t>Hired:1 (Marketing)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24E3470-42D5-4336-B595-206E0A5407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07933" y="1849477"/>
            <a:ext cx="4107809" cy="2508959"/>
          </a:xfrm>
        </p:spPr>
        <p:txBody>
          <a:bodyPr>
            <a:normAutofit lnSpcReduction="10000"/>
          </a:bodyPr>
          <a:lstStyle/>
          <a:p>
            <a:r>
              <a:rPr lang="es-MX" sz="2400" dirty="0">
                <a:solidFill>
                  <a:srgbClr val="FFFFFF"/>
                </a:solidFill>
              </a:rPr>
              <a:t>2019</a:t>
            </a:r>
          </a:p>
          <a:p>
            <a:pPr lvl="1"/>
            <a:r>
              <a:rPr lang="es-MX" dirty="0" err="1">
                <a:solidFill>
                  <a:srgbClr val="FFFFFF"/>
                </a:solidFill>
              </a:rPr>
              <a:t>Colaborators</a:t>
            </a:r>
            <a:r>
              <a:rPr lang="es-MX" dirty="0">
                <a:solidFill>
                  <a:srgbClr val="FFFFFF"/>
                </a:solidFill>
              </a:rPr>
              <a:t>: 94</a:t>
            </a:r>
          </a:p>
          <a:p>
            <a:pPr lvl="1"/>
            <a:r>
              <a:rPr lang="es-MX" dirty="0">
                <a:solidFill>
                  <a:srgbClr val="FFFFFF"/>
                </a:solidFill>
              </a:rPr>
              <a:t>Lay Off: 0</a:t>
            </a:r>
          </a:p>
          <a:p>
            <a:pPr lvl="1"/>
            <a:r>
              <a:rPr lang="es-MX" dirty="0" err="1">
                <a:solidFill>
                  <a:srgbClr val="FFFFFF"/>
                </a:solidFill>
              </a:rPr>
              <a:t>Advanced</a:t>
            </a:r>
            <a:r>
              <a:rPr lang="es-MX" dirty="0">
                <a:solidFill>
                  <a:srgbClr val="FFFFFF"/>
                </a:solidFill>
              </a:rPr>
              <a:t> </a:t>
            </a:r>
            <a:r>
              <a:rPr lang="es-MX" dirty="0" err="1">
                <a:solidFill>
                  <a:srgbClr val="FFFFFF"/>
                </a:solidFill>
              </a:rPr>
              <a:t>Retirement</a:t>
            </a:r>
            <a:r>
              <a:rPr lang="es-MX" dirty="0">
                <a:solidFill>
                  <a:srgbClr val="FFFFFF"/>
                </a:solidFill>
              </a:rPr>
              <a:t>: 0</a:t>
            </a:r>
          </a:p>
          <a:p>
            <a:pPr lvl="1"/>
            <a:r>
              <a:rPr lang="es-MX" dirty="0" err="1">
                <a:solidFill>
                  <a:srgbClr val="FFFFFF"/>
                </a:solidFill>
              </a:rPr>
              <a:t>Retirement</a:t>
            </a:r>
            <a:r>
              <a:rPr lang="es-MX" dirty="0">
                <a:solidFill>
                  <a:srgbClr val="FFFFFF"/>
                </a:solidFill>
              </a:rPr>
              <a:t>: 6</a:t>
            </a:r>
          </a:p>
          <a:p>
            <a:pPr lvl="1"/>
            <a:r>
              <a:rPr lang="es-MX" dirty="0">
                <a:solidFill>
                  <a:srgbClr val="FFFFFF"/>
                </a:solidFill>
              </a:rPr>
              <a:t>Hired:3 </a:t>
            </a:r>
            <a:r>
              <a:rPr lang="es-MX" sz="1700" dirty="0">
                <a:solidFill>
                  <a:srgbClr val="FFFFFF"/>
                </a:solidFill>
              </a:rPr>
              <a:t>(1 </a:t>
            </a:r>
            <a:r>
              <a:rPr lang="es-MX" sz="1700" dirty="0" err="1">
                <a:solidFill>
                  <a:srgbClr val="FFFFFF"/>
                </a:solidFill>
              </a:rPr>
              <a:t>Tech.Marketing</a:t>
            </a:r>
            <a:r>
              <a:rPr lang="es-MX" sz="1700" dirty="0">
                <a:solidFill>
                  <a:srgbClr val="FFFFFF"/>
                </a:solidFill>
              </a:rPr>
              <a:t>                  -1 </a:t>
            </a:r>
            <a:r>
              <a:rPr lang="es-MX" sz="1700" dirty="0" err="1">
                <a:solidFill>
                  <a:srgbClr val="FFFFFF"/>
                </a:solidFill>
              </a:rPr>
              <a:t>Operations</a:t>
            </a:r>
            <a:r>
              <a:rPr lang="es-MX" sz="1700" dirty="0">
                <a:solidFill>
                  <a:srgbClr val="FFFFFF"/>
                </a:solidFill>
              </a:rPr>
              <a:t> / 1 </a:t>
            </a:r>
            <a:r>
              <a:rPr lang="es-MX" sz="1700" dirty="0" err="1">
                <a:solidFill>
                  <a:srgbClr val="FFFFFF"/>
                </a:solidFill>
              </a:rPr>
              <a:t>Doc.+Sales</a:t>
            </a:r>
            <a:r>
              <a:rPr lang="es-MX" sz="1700" dirty="0">
                <a:solidFill>
                  <a:srgbClr val="FFFFFF"/>
                </a:solidFill>
              </a:rPr>
              <a:t>) </a:t>
            </a:r>
          </a:p>
          <a:p>
            <a:pPr lvl="1"/>
            <a:endParaRPr lang="es-MX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9690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76248C8-0720-48AB-91BA-5F530BB41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2209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C03AD6C-B225-4283-856D-7E2D52534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269" y="193272"/>
            <a:ext cx="9858383" cy="1325562"/>
          </a:xfrm>
        </p:spPr>
        <p:txBody>
          <a:bodyPr>
            <a:normAutofit/>
          </a:bodyPr>
          <a:lstStyle/>
          <a:p>
            <a:r>
              <a:rPr lang="es-MX" b="1" dirty="0" err="1"/>
              <a:t>Main</a:t>
            </a:r>
            <a:r>
              <a:rPr lang="es-MX" b="1" dirty="0"/>
              <a:t> </a:t>
            </a:r>
            <a:r>
              <a:rPr lang="es-MX" b="1" dirty="0" err="1"/>
              <a:t>Dash</a:t>
            </a:r>
            <a:r>
              <a:rPr lang="es-MX" b="1" dirty="0"/>
              <a:t>. </a:t>
            </a:r>
            <a:r>
              <a:rPr lang="es-MX" b="1" dirty="0" err="1"/>
              <a:t>Indicators</a:t>
            </a:r>
            <a:r>
              <a:rPr lang="es-MX" b="1" dirty="0"/>
              <a:t> </a:t>
            </a:r>
            <a:r>
              <a:rPr lang="es-MX" b="1" dirty="0" err="1"/>
              <a:t>Evolution</a:t>
            </a:r>
            <a:r>
              <a:rPr lang="es-MX" b="1" dirty="0"/>
              <a:t> </a:t>
            </a: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523BEDA7-D0B8-4802-8168-92452653B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" cy="68580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EFF34B-7B1A-4F9D-8CEE-A40962BC7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63724" y="0"/>
            <a:ext cx="457200" cy="6858000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63E67F64-73AB-4656-9809-EDEFB50CD5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7090385"/>
              </p:ext>
            </p:extLst>
          </p:nvPr>
        </p:nvGraphicFramePr>
        <p:xfrm>
          <a:off x="914401" y="1518834"/>
          <a:ext cx="10849323" cy="5203636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1163522">
                  <a:extLst>
                    <a:ext uri="{9D8B030D-6E8A-4147-A177-3AD203B41FA5}">
                      <a16:colId xmlns:a16="http://schemas.microsoft.com/office/drawing/2014/main" val="3266697533"/>
                    </a:ext>
                  </a:extLst>
                </a:gridCol>
                <a:gridCol w="1697123">
                  <a:extLst>
                    <a:ext uri="{9D8B030D-6E8A-4147-A177-3AD203B41FA5}">
                      <a16:colId xmlns:a16="http://schemas.microsoft.com/office/drawing/2014/main" val="2004873592"/>
                    </a:ext>
                  </a:extLst>
                </a:gridCol>
                <a:gridCol w="1247175">
                  <a:extLst>
                    <a:ext uri="{9D8B030D-6E8A-4147-A177-3AD203B41FA5}">
                      <a16:colId xmlns:a16="http://schemas.microsoft.com/office/drawing/2014/main" val="2480724688"/>
                    </a:ext>
                  </a:extLst>
                </a:gridCol>
                <a:gridCol w="1198227">
                  <a:extLst>
                    <a:ext uri="{9D8B030D-6E8A-4147-A177-3AD203B41FA5}">
                      <a16:colId xmlns:a16="http://schemas.microsoft.com/office/drawing/2014/main" val="682911004"/>
                    </a:ext>
                  </a:extLst>
                </a:gridCol>
                <a:gridCol w="1385819">
                  <a:extLst>
                    <a:ext uri="{9D8B030D-6E8A-4147-A177-3AD203B41FA5}">
                      <a16:colId xmlns:a16="http://schemas.microsoft.com/office/drawing/2014/main" val="4196817649"/>
                    </a:ext>
                  </a:extLst>
                </a:gridCol>
                <a:gridCol w="1385819">
                  <a:extLst>
                    <a:ext uri="{9D8B030D-6E8A-4147-A177-3AD203B41FA5}">
                      <a16:colId xmlns:a16="http://schemas.microsoft.com/office/drawing/2014/main" val="3701559798"/>
                    </a:ext>
                  </a:extLst>
                </a:gridCol>
                <a:gridCol w="1385819">
                  <a:extLst>
                    <a:ext uri="{9D8B030D-6E8A-4147-A177-3AD203B41FA5}">
                      <a16:colId xmlns:a16="http://schemas.microsoft.com/office/drawing/2014/main" val="3785480331"/>
                    </a:ext>
                  </a:extLst>
                </a:gridCol>
                <a:gridCol w="1385819">
                  <a:extLst>
                    <a:ext uri="{9D8B030D-6E8A-4147-A177-3AD203B41FA5}">
                      <a16:colId xmlns:a16="http://schemas.microsoft.com/office/drawing/2014/main" val="2830339860"/>
                    </a:ext>
                  </a:extLst>
                </a:gridCol>
              </a:tblGrid>
              <a:tr h="671282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NOMBRE,</a:t>
                      </a:r>
                      <a:endParaRPr lang="es-MX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9733" marR="112300" marT="74866" marB="7486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LE-Full </a:t>
                      </a:r>
                      <a:r>
                        <a:rPr lang="es-MX" sz="11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Year</a:t>
                      </a:r>
                      <a:r>
                        <a:rPr lang="es-MX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19</a:t>
                      </a:r>
                      <a:endParaRPr lang="es-MX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9733" marR="112300" marT="74866" marB="7486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2019%</a:t>
                      </a:r>
                    </a:p>
                  </a:txBody>
                  <a:tcPr marL="149733" marR="112300" marT="74866" marB="7486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DIC 18</a:t>
                      </a:r>
                      <a:endParaRPr lang="es-MX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9733" marR="112300" marT="74866" marB="7486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2018 %</a:t>
                      </a:r>
                    </a:p>
                  </a:txBody>
                  <a:tcPr marL="149733" marR="112300" marT="74866" marB="7486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DIC  17</a:t>
                      </a:r>
                      <a:endParaRPr lang="es-MX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9733" marR="112300" marT="74866" marB="7486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2017%</a:t>
                      </a:r>
                    </a:p>
                  </a:txBody>
                  <a:tcPr marL="149733" marR="112300" marT="74866" marB="7486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DIC 16</a:t>
                      </a:r>
                      <a:endParaRPr lang="es-MX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9733" marR="112300" marT="74866" marB="7486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573458"/>
                  </a:ext>
                </a:extLst>
              </a:tr>
              <a:tr h="858772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SALES</a:t>
                      </a:r>
                      <a:endParaRPr lang="es-MX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9733" marR="112300" marT="74866" marB="7486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426,709,297.50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(-/+ Sales)  -12%</a:t>
                      </a:r>
                    </a:p>
                  </a:txBody>
                  <a:tcPr marL="149733" marR="112300" marT="74866" marB="7486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  480,134,483.34 </a:t>
                      </a:r>
                      <a:endParaRPr lang="es-MX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9733" marR="112300" marT="74866" marB="7486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(-/+ Sales) +15%</a:t>
                      </a:r>
                    </a:p>
                  </a:txBody>
                  <a:tcPr marL="149733" marR="112300" marT="74866" marB="7486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  416,625,814.03 </a:t>
                      </a:r>
                      <a:endParaRPr lang="es-MX" sz="11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9733" marR="112300" marT="74866" marB="7486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(-/+ Sales)  +1%</a:t>
                      </a:r>
                    </a:p>
                  </a:txBody>
                  <a:tcPr marL="149733" marR="112300" marT="74866" marB="7486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  412,028,990.39 </a:t>
                      </a:r>
                      <a:endParaRPr lang="es-MX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9733" marR="112300" marT="74866" marB="7486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7399264"/>
                  </a:ext>
                </a:extLst>
              </a:tr>
              <a:tr h="858772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Gross </a:t>
                      </a:r>
                      <a:r>
                        <a:rPr lang="es-MX" sz="110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Operational</a:t>
                      </a:r>
                      <a:r>
                        <a:rPr lang="es-MX" sz="11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MARGIN</a:t>
                      </a:r>
                      <a:endParaRPr lang="es-MX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9733" marR="112300" marT="74866" marB="7486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125,566,525.96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30%</a:t>
                      </a:r>
                    </a:p>
                  </a:txBody>
                  <a:tcPr marL="149733" marR="112300" marT="74866" marB="7486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  149,490,588.30 </a:t>
                      </a:r>
                      <a:endParaRPr lang="es-MX" sz="11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9733" marR="112300" marT="74866" marB="7486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31%</a:t>
                      </a:r>
                    </a:p>
                  </a:txBody>
                  <a:tcPr marL="149733" marR="112300" marT="74866" marB="7486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  122,226,919.35 </a:t>
                      </a:r>
                      <a:endParaRPr lang="es-MX" sz="11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9733" marR="112300" marT="74866" marB="7486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29%</a:t>
                      </a:r>
                    </a:p>
                  </a:txBody>
                  <a:tcPr marL="149733" marR="112300" marT="74866" marB="7486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  127,738,725.99 </a:t>
                      </a:r>
                      <a:endParaRPr lang="es-MX" sz="11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9733" marR="112300" marT="74866" marB="7486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1727986"/>
                  </a:ext>
                </a:extLst>
              </a:tr>
              <a:tr h="93827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OPEX </a:t>
                      </a:r>
                      <a:endParaRPr lang="es-MX" sz="11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9733" marR="112300" marT="74866" marB="7486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87,405,355.32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22%</a:t>
                      </a:r>
                    </a:p>
                  </a:txBody>
                  <a:tcPr marL="149733" marR="112300" marT="74866" marB="7486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    69,214,573.76 </a:t>
                      </a:r>
                      <a:endParaRPr lang="es-MX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9733" marR="112300" marT="74866" marB="7486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13%</a:t>
                      </a:r>
                    </a:p>
                  </a:txBody>
                  <a:tcPr marL="149733" marR="112300" marT="74866" marB="7486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    67,572,849.68 </a:t>
                      </a:r>
                      <a:endParaRPr lang="es-MX" sz="11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9733" marR="112300" marT="74866" marB="7486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16%</a:t>
                      </a:r>
                    </a:p>
                  </a:txBody>
                  <a:tcPr marL="149733" marR="112300" marT="74866" marB="7486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    62,594,867.74 </a:t>
                      </a:r>
                      <a:endParaRPr lang="es-MX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9733" marR="112300" marT="74866" marB="7486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1757312"/>
                  </a:ext>
                </a:extLst>
              </a:tr>
              <a:tr h="93827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EBITDA         </a:t>
                      </a:r>
                      <a:r>
                        <a:rPr lang="es-MX" sz="800" b="1" u="sng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(</a:t>
                      </a:r>
                      <a:r>
                        <a:rPr lang="es-MX" sz="800" b="1" u="sng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Avg</a:t>
                      </a:r>
                      <a:r>
                        <a:rPr lang="es-MX" sz="800" b="1" u="sng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. Jul-Sept-2019)</a:t>
                      </a:r>
                      <a:endParaRPr lang="es-MX" sz="800" b="1" i="0" u="sng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9733" marR="112300" marT="74866" marB="7486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38,161,170.64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9%</a:t>
                      </a:r>
                    </a:p>
                  </a:txBody>
                  <a:tcPr marL="149733" marR="112300" marT="74866" marB="7486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    80,276,014.54 </a:t>
                      </a:r>
                      <a:endParaRPr lang="es-MX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9733" marR="112300" marT="74866" marB="7486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16.7%</a:t>
                      </a:r>
                    </a:p>
                  </a:txBody>
                  <a:tcPr marL="149733" marR="112300" marT="74866" marB="7486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    54,654,069.67 </a:t>
                      </a:r>
                      <a:endParaRPr lang="es-MX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9733" marR="112300" marT="74866" marB="7486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13%</a:t>
                      </a:r>
                    </a:p>
                  </a:txBody>
                  <a:tcPr marL="149733" marR="112300" marT="74866" marB="7486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    65,143,858.25 </a:t>
                      </a:r>
                      <a:endParaRPr lang="es-MX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9733" marR="112300" marT="74866" marB="7486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7378317"/>
                  </a:ext>
                </a:extLst>
              </a:tr>
              <a:tr h="93827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OWC</a:t>
                      </a:r>
                    </a:p>
                  </a:txBody>
                  <a:tcPr marL="149733" marR="112300" marT="74866" marB="7486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175,576,245.58</a:t>
                      </a:r>
                    </a:p>
                    <a:p>
                      <a:pPr algn="l" fontAlgn="b"/>
                      <a:endParaRPr lang="es-MX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9733" marR="112300" marT="74866" marB="7486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41%</a:t>
                      </a:r>
                    </a:p>
                  </a:txBody>
                  <a:tcPr marL="149733" marR="112300" marT="74866" marB="7486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182,051,108.87 </a:t>
                      </a:r>
                    </a:p>
                    <a:p>
                      <a:pPr algn="l" fontAlgn="b"/>
                      <a:endParaRPr lang="es-MX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9733" marR="112300" marT="74866" marB="7486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38%</a:t>
                      </a:r>
                    </a:p>
                  </a:txBody>
                  <a:tcPr marL="149733" marR="112300" marT="74866" marB="7486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174,137,683.98 </a:t>
                      </a:r>
                    </a:p>
                    <a:p>
                      <a:pPr algn="l" fontAlgn="b"/>
                      <a:endParaRPr lang="es-MX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9733" marR="112300" marT="74866" marB="7486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42%</a:t>
                      </a:r>
                    </a:p>
                  </a:txBody>
                  <a:tcPr marL="149733" marR="112300" marT="74866" marB="7486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170,516,983.55 </a:t>
                      </a:r>
                    </a:p>
                    <a:p>
                      <a:pPr algn="l" fontAlgn="b"/>
                      <a:endParaRPr lang="es-MX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9733" marR="112300" marT="74866" marB="7486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78666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55146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ared, interior, mesa&#10;&#10;Descripción generada automáticamente">
            <a:extLst>
              <a:ext uri="{FF2B5EF4-FFF2-40B4-BE49-F238E27FC236}">
                <a16:creationId xmlns:a16="http://schemas.microsoft.com/office/drawing/2014/main" id="{4E85B620-E348-495E-976B-E4F54DDC1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675"/>
            <a:ext cx="5962650" cy="596265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490D790-E6F1-481D-AD7A-3B3D09B0760B}"/>
              </a:ext>
            </a:extLst>
          </p:cNvPr>
          <p:cNvSpPr txBox="1"/>
          <p:nvPr/>
        </p:nvSpPr>
        <p:spPr>
          <a:xfrm>
            <a:off x="7191214" y="17823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874A759-1818-473C-AAA1-9636B637D7CB}"/>
              </a:ext>
            </a:extLst>
          </p:cNvPr>
          <p:cNvSpPr txBox="1"/>
          <p:nvPr/>
        </p:nvSpPr>
        <p:spPr>
          <a:xfrm>
            <a:off x="6708249" y="628143"/>
            <a:ext cx="50532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2400" dirty="0" err="1"/>
              <a:t>Corporate</a:t>
            </a:r>
            <a:r>
              <a:rPr lang="es-MX" sz="2400" dirty="0"/>
              <a:t> Culture / </a:t>
            </a:r>
            <a:r>
              <a:rPr lang="es-MX" sz="2400" dirty="0" err="1"/>
              <a:t>Team</a:t>
            </a:r>
            <a:r>
              <a:rPr lang="es-MX" sz="2400" dirty="0"/>
              <a:t> </a:t>
            </a:r>
            <a:r>
              <a:rPr lang="es-MX" sz="2400" dirty="0" err="1"/>
              <a:t>Building</a:t>
            </a:r>
            <a:endParaRPr lang="es-MX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MX" sz="2400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MX" sz="2400" dirty="0"/>
              <a:t>Training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s-MX" sz="2400" dirty="0"/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s-MX" sz="2400" dirty="0" err="1"/>
              <a:t>Values</a:t>
            </a:r>
            <a:r>
              <a:rPr lang="es-MX" sz="2400" dirty="0"/>
              <a:t> &amp; Rules </a:t>
            </a:r>
            <a:r>
              <a:rPr lang="es-MX" sz="2400" dirty="0" err="1"/>
              <a:t>Implementation</a:t>
            </a:r>
            <a:endParaRPr lang="es-MX" sz="2400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D2C441B-F7EE-4D57-93C6-19CDBB9FFAD6}"/>
              </a:ext>
            </a:extLst>
          </p:cNvPr>
          <p:cNvSpPr/>
          <p:nvPr/>
        </p:nvSpPr>
        <p:spPr>
          <a:xfrm>
            <a:off x="6350613" y="3305799"/>
            <a:ext cx="5410899" cy="30032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u="sng" dirty="0">
                <a:solidFill>
                  <a:schemeClr val="tx1"/>
                </a:solidFill>
              </a:rPr>
              <a:t>PAYROLL</a:t>
            </a:r>
          </a:p>
          <a:p>
            <a:pPr algn="ctr"/>
            <a:endParaRPr lang="es-MX" dirty="0">
              <a:solidFill>
                <a:schemeClr val="tx1"/>
              </a:solidFill>
            </a:endParaRPr>
          </a:p>
          <a:p>
            <a:pPr marL="342900" indent="-342900" algn="ctr">
              <a:buAutoNum type="arabicPlain" startAt="2018"/>
            </a:pPr>
            <a:r>
              <a:rPr lang="es-MX" dirty="0">
                <a:solidFill>
                  <a:schemeClr val="tx1"/>
                </a:solidFill>
              </a:rPr>
              <a:t>=&gt;	$40,106,566.00</a:t>
            </a:r>
          </a:p>
          <a:p>
            <a:pPr marL="342900" indent="-342900" algn="ctr">
              <a:buAutoNum type="arabicPlain" startAt="2018"/>
            </a:pPr>
            <a:r>
              <a:rPr lang="es-MX" dirty="0">
                <a:solidFill>
                  <a:schemeClr val="tx1"/>
                </a:solidFill>
              </a:rPr>
              <a:t>=&gt;	$43,350,000.00</a:t>
            </a:r>
          </a:p>
          <a:p>
            <a:pPr marL="342900" indent="-342900" algn="ctr">
              <a:buAutoNum type="arabicPlain" startAt="2018"/>
            </a:pPr>
            <a:r>
              <a:rPr lang="es-MX" dirty="0">
                <a:solidFill>
                  <a:schemeClr val="tx1"/>
                </a:solidFill>
              </a:rPr>
              <a:t>=&gt;	$42,336,296.28</a:t>
            </a:r>
          </a:p>
          <a:p>
            <a:pPr algn="ctr"/>
            <a:endParaRPr lang="es-MX" dirty="0">
              <a:solidFill>
                <a:schemeClr val="tx1"/>
              </a:solidFill>
            </a:endParaRPr>
          </a:p>
          <a:p>
            <a:pPr algn="ctr"/>
            <a:r>
              <a:rPr lang="es-MX" dirty="0">
                <a:solidFill>
                  <a:schemeClr val="tx1"/>
                </a:solidFill>
              </a:rPr>
              <a:t>SLIM DOWN 2%</a:t>
            </a:r>
          </a:p>
        </p:txBody>
      </p:sp>
    </p:spTree>
    <p:extLst>
      <p:ext uri="{BB962C8B-B14F-4D97-AF65-F5344CB8AC3E}">
        <p14:creationId xmlns:p14="http://schemas.microsoft.com/office/powerpoint/2010/main" val="6820430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mesa, interior, pared, café&#10;&#10;Descripción generada automáticamente">
            <a:extLst>
              <a:ext uri="{FF2B5EF4-FFF2-40B4-BE49-F238E27FC236}">
                <a16:creationId xmlns:a16="http://schemas.microsoft.com/office/drawing/2014/main" id="{2ABD4664-3C85-4ADB-A8ED-BD8AE2156A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4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D340361-1454-481C-BB06-ED5BC103D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468" y="2774196"/>
            <a:ext cx="6174830" cy="324771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6600" b="1" dirty="0">
                <a:solidFill>
                  <a:srgbClr val="0070C0"/>
                </a:solidFill>
                <a:latin typeface="Goudy Stout" panose="0202090407030B020401" pitchFamily="18" charset="0"/>
              </a:rPr>
              <a:t>CAPEX</a:t>
            </a:r>
          </a:p>
        </p:txBody>
      </p:sp>
    </p:spTree>
    <p:extLst>
      <p:ext uri="{BB962C8B-B14F-4D97-AF65-F5344CB8AC3E}">
        <p14:creationId xmlns:p14="http://schemas.microsoft.com/office/powerpoint/2010/main" val="18223664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A87E72-0EA0-4D61-A357-342BF11DC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14" y="125064"/>
            <a:ext cx="10515600" cy="1325563"/>
          </a:xfrm>
        </p:spPr>
        <p:txBody>
          <a:bodyPr/>
          <a:lstStyle/>
          <a:p>
            <a:r>
              <a:rPr lang="es-MX" b="1" dirty="0">
                <a:solidFill>
                  <a:schemeClr val="accent1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 IT UPGRADE (Hardware)</a:t>
            </a:r>
          </a:p>
        </p:txBody>
      </p:sp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8D242DDC-228D-4B07-A416-9FB1114D51E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05303039"/>
              </p:ext>
            </p:extLst>
          </p:nvPr>
        </p:nvGraphicFramePr>
        <p:xfrm>
          <a:off x="272514" y="1565330"/>
          <a:ext cx="11646972" cy="4138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7663">
                  <a:extLst>
                    <a:ext uri="{9D8B030D-6E8A-4147-A177-3AD203B41FA5}">
                      <a16:colId xmlns:a16="http://schemas.microsoft.com/office/drawing/2014/main" val="3427812135"/>
                    </a:ext>
                  </a:extLst>
                </a:gridCol>
                <a:gridCol w="944661">
                  <a:extLst>
                    <a:ext uri="{9D8B030D-6E8A-4147-A177-3AD203B41FA5}">
                      <a16:colId xmlns:a16="http://schemas.microsoft.com/office/drawing/2014/main" val="411238718"/>
                    </a:ext>
                  </a:extLst>
                </a:gridCol>
                <a:gridCol w="1941162">
                  <a:extLst>
                    <a:ext uri="{9D8B030D-6E8A-4147-A177-3AD203B41FA5}">
                      <a16:colId xmlns:a16="http://schemas.microsoft.com/office/drawing/2014/main" val="1920715671"/>
                    </a:ext>
                  </a:extLst>
                </a:gridCol>
                <a:gridCol w="1941162">
                  <a:extLst>
                    <a:ext uri="{9D8B030D-6E8A-4147-A177-3AD203B41FA5}">
                      <a16:colId xmlns:a16="http://schemas.microsoft.com/office/drawing/2014/main" val="3616630276"/>
                    </a:ext>
                  </a:extLst>
                </a:gridCol>
                <a:gridCol w="1941162">
                  <a:extLst>
                    <a:ext uri="{9D8B030D-6E8A-4147-A177-3AD203B41FA5}">
                      <a16:colId xmlns:a16="http://schemas.microsoft.com/office/drawing/2014/main" val="1408186343"/>
                    </a:ext>
                  </a:extLst>
                </a:gridCol>
                <a:gridCol w="1941162">
                  <a:extLst>
                    <a:ext uri="{9D8B030D-6E8A-4147-A177-3AD203B41FA5}">
                      <a16:colId xmlns:a16="http://schemas.microsoft.com/office/drawing/2014/main" val="191045906"/>
                    </a:ext>
                  </a:extLst>
                </a:gridCol>
              </a:tblGrid>
              <a:tr h="710275">
                <a:tc>
                  <a:txBody>
                    <a:bodyPr/>
                    <a:lstStyle/>
                    <a:p>
                      <a:r>
                        <a:rPr lang="es-MX" dirty="0"/>
                        <a:t>EQUIPO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CANT.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P.U.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SUBTOTAL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IVA 16%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3738785"/>
                  </a:ext>
                </a:extLst>
              </a:tr>
              <a:tr h="436599">
                <a:tc>
                  <a:txBody>
                    <a:bodyPr/>
                    <a:lstStyle/>
                    <a:p>
                      <a:r>
                        <a:rPr lang="es-MX" dirty="0" err="1"/>
                        <a:t>Fortigate</a:t>
                      </a:r>
                      <a:r>
                        <a:rPr lang="es-MX" dirty="0"/>
                        <a:t> 3 años de soporte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40,480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40,480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6,476.80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46,956.80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51500134"/>
                  </a:ext>
                </a:extLst>
              </a:tr>
              <a:tr h="402956">
                <a:tc>
                  <a:txBody>
                    <a:bodyPr/>
                    <a:lstStyle/>
                    <a:p>
                      <a:r>
                        <a:rPr lang="es-MX" dirty="0" err="1"/>
                        <a:t>Aps</a:t>
                      </a:r>
                      <a:r>
                        <a:rPr lang="es-MX" dirty="0"/>
                        <a:t> AP-7632-680B30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16,740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16,740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2,678.4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19,418.4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8172598"/>
                  </a:ext>
                </a:extLst>
              </a:tr>
              <a:tr h="418454">
                <a:tc>
                  <a:txBody>
                    <a:bodyPr/>
                    <a:lstStyle/>
                    <a:p>
                      <a:r>
                        <a:rPr lang="es-MX" dirty="0"/>
                        <a:t>CERTIFICACION 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45,000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45,000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7,200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52,200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8466720"/>
                  </a:ext>
                </a:extLst>
              </a:tr>
              <a:tr h="418454">
                <a:tc>
                  <a:txBody>
                    <a:bodyPr/>
                    <a:lstStyle/>
                    <a:p>
                      <a:r>
                        <a:rPr lang="es-MX" dirty="0"/>
                        <a:t>CABLING INFRATRUCTURE NODOS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2,840.40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56,808.0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/>
                        <a:t>9,089.28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/>
                        <a:t>65,897.28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7603961"/>
                  </a:ext>
                </a:extLst>
              </a:tr>
              <a:tr h="413805">
                <a:tc>
                  <a:txBody>
                    <a:bodyPr/>
                    <a:lstStyle/>
                    <a:p>
                      <a:r>
                        <a:rPr lang="es-MX" dirty="0"/>
                        <a:t>DESKTOP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13,250.0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172,250.0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27,560.0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199,810.0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0953748"/>
                  </a:ext>
                </a:extLst>
              </a:tr>
              <a:tr h="418454">
                <a:tc>
                  <a:txBody>
                    <a:bodyPr/>
                    <a:lstStyle/>
                    <a:p>
                      <a:r>
                        <a:rPr lang="es-MX" dirty="0"/>
                        <a:t>MONITOR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3,335.0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56,695.0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9,071.20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/>
                        <a:t>65,766.20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81754647"/>
                  </a:ext>
                </a:extLst>
              </a:tr>
              <a:tr h="697953">
                <a:tc>
                  <a:txBody>
                    <a:bodyPr/>
                    <a:lstStyle/>
                    <a:p>
                      <a:r>
                        <a:rPr lang="es-MX" dirty="0"/>
                        <a:t>NOTEBOOK, +DOCK+KIT KEYBOARD/MOUSE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23,490.0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93,960.0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15,033.6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108,993.6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1296516"/>
                  </a:ext>
                </a:extLst>
              </a:tr>
            </a:tbl>
          </a:graphicData>
        </a:graphic>
      </p:graphicFrame>
      <p:graphicFrame>
        <p:nvGraphicFramePr>
          <p:cNvPr id="7" name="Tabla 7">
            <a:extLst>
              <a:ext uri="{FF2B5EF4-FFF2-40B4-BE49-F238E27FC236}">
                <a16:creationId xmlns:a16="http://schemas.microsoft.com/office/drawing/2014/main" id="{8DF263F6-D4B9-41D6-A891-9988644082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4751634"/>
              </p:ext>
            </p:extLst>
          </p:nvPr>
        </p:nvGraphicFramePr>
        <p:xfrm>
          <a:off x="8105614" y="5818609"/>
          <a:ext cx="3813872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9796">
                  <a:extLst>
                    <a:ext uri="{9D8B030D-6E8A-4147-A177-3AD203B41FA5}">
                      <a16:colId xmlns:a16="http://schemas.microsoft.com/office/drawing/2014/main" val="1617154034"/>
                    </a:ext>
                  </a:extLst>
                </a:gridCol>
                <a:gridCol w="1954076">
                  <a:extLst>
                    <a:ext uri="{9D8B030D-6E8A-4147-A177-3AD203B41FA5}">
                      <a16:colId xmlns:a16="http://schemas.microsoft.com/office/drawing/2014/main" val="33056926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chemeClr val="bg1"/>
                          </a:solidFill>
                        </a:rPr>
                        <a:t>MXN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chemeClr val="bg1"/>
                          </a:solidFill>
                        </a:rPr>
                        <a:t>559,042.28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4898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chemeClr val="bg1"/>
                          </a:solidFill>
                        </a:rPr>
                        <a:t>USD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chemeClr val="bg1"/>
                          </a:solidFill>
                        </a:rPr>
                        <a:t>28,493.49032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1444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78907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2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9DCC608-C48B-4709-BBBE-479F67FD0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es-MX" b="1" dirty="0">
                <a:solidFill>
                  <a:srgbClr val="00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UP GRADE </a:t>
            </a:r>
          </a:p>
        </p:txBody>
      </p:sp>
      <p:sp>
        <p:nvSpPr>
          <p:cNvPr id="17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60AD32AC-EC77-441B-B918-42169A52B9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0668" r="-3" b="-3"/>
          <a:stretch/>
        </p:blipFill>
        <p:spPr>
          <a:xfrm>
            <a:off x="2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03631DF-6B73-4695-97B9-BA35CFFDB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7037" y="2546684"/>
            <a:ext cx="4977578" cy="2631971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WEB PAGE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SOCIAL MEDIA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rgbClr val="0070C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E-STORE</a:t>
            </a:r>
          </a:p>
        </p:txBody>
      </p:sp>
    </p:spTree>
    <p:extLst>
      <p:ext uri="{BB962C8B-B14F-4D97-AF65-F5344CB8AC3E}">
        <p14:creationId xmlns:p14="http://schemas.microsoft.com/office/powerpoint/2010/main" val="20625790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D169391B-9603-43A8-A4DF-80B708C271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6775045"/>
              </p:ext>
            </p:extLst>
          </p:nvPr>
        </p:nvGraphicFramePr>
        <p:xfrm>
          <a:off x="2625754" y="1578804"/>
          <a:ext cx="4687360" cy="52791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3680">
                  <a:extLst>
                    <a:ext uri="{9D8B030D-6E8A-4147-A177-3AD203B41FA5}">
                      <a16:colId xmlns:a16="http://schemas.microsoft.com/office/drawing/2014/main" val="252580706"/>
                    </a:ext>
                  </a:extLst>
                </a:gridCol>
                <a:gridCol w="2343680">
                  <a:extLst>
                    <a:ext uri="{9D8B030D-6E8A-4147-A177-3AD203B41FA5}">
                      <a16:colId xmlns:a16="http://schemas.microsoft.com/office/drawing/2014/main" val="226134901"/>
                    </a:ext>
                  </a:extLst>
                </a:gridCol>
              </a:tblGrid>
              <a:tr h="559826">
                <a:tc>
                  <a:txBody>
                    <a:bodyPr/>
                    <a:lstStyle/>
                    <a:p>
                      <a:r>
                        <a:rPr lang="es-MX" dirty="0"/>
                        <a:t>EQUIPMENT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0752805"/>
                  </a:ext>
                </a:extLst>
              </a:tr>
              <a:tr h="559826">
                <a:tc>
                  <a:txBody>
                    <a:bodyPr/>
                    <a:lstStyle/>
                    <a:p>
                      <a:r>
                        <a:rPr lang="es-MX" dirty="0"/>
                        <a:t>FORKLIFT UPGRADE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38,000.00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0777600"/>
                  </a:ext>
                </a:extLst>
              </a:tr>
              <a:tr h="559826">
                <a:tc>
                  <a:txBody>
                    <a:bodyPr/>
                    <a:lstStyle/>
                    <a:p>
                      <a:r>
                        <a:rPr lang="es-MX" dirty="0"/>
                        <a:t>FILLING LIQUID MACHINE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35,000.00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8329096"/>
                  </a:ext>
                </a:extLst>
              </a:tr>
              <a:tr h="559826">
                <a:tc>
                  <a:txBody>
                    <a:bodyPr/>
                    <a:lstStyle/>
                    <a:p>
                      <a:r>
                        <a:rPr lang="es-MX" dirty="0" err="1"/>
                        <a:t>Packing</a:t>
                      </a:r>
                      <a:r>
                        <a:rPr lang="es-MX" dirty="0"/>
                        <a:t> </a:t>
                      </a:r>
                      <a:r>
                        <a:rPr lang="es-MX" dirty="0" err="1"/>
                        <a:t>Adhesive</a:t>
                      </a:r>
                      <a:r>
                        <a:rPr lang="es-MX" dirty="0"/>
                        <a:t> Machine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25,000.00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7624484"/>
                  </a:ext>
                </a:extLst>
              </a:tr>
              <a:tr h="559826">
                <a:tc>
                  <a:txBody>
                    <a:bodyPr/>
                    <a:lstStyle/>
                    <a:p>
                      <a:r>
                        <a:rPr lang="es-MX" dirty="0"/>
                        <a:t>RACKS / </a:t>
                      </a:r>
                      <a:r>
                        <a:rPr lang="es-MX" dirty="0" err="1"/>
                        <a:t>Warehouse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400,000.00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2471115"/>
                  </a:ext>
                </a:extLst>
              </a:tr>
              <a:tr h="559826">
                <a:tc>
                  <a:txBody>
                    <a:bodyPr/>
                    <a:lstStyle/>
                    <a:p>
                      <a:r>
                        <a:rPr lang="es-MX" dirty="0"/>
                        <a:t>Air Plus Machine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25,000.00</a:t>
                      </a:r>
                    </a:p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5111120"/>
                  </a:ext>
                </a:extLst>
              </a:tr>
              <a:tr h="559826">
                <a:tc>
                  <a:txBody>
                    <a:bodyPr/>
                    <a:lstStyle/>
                    <a:p>
                      <a:r>
                        <a:rPr lang="es-MX" dirty="0" err="1"/>
                        <a:t>Filter</a:t>
                      </a:r>
                      <a:r>
                        <a:rPr lang="es-MX" dirty="0"/>
                        <a:t> </a:t>
                      </a:r>
                      <a:r>
                        <a:rPr lang="es-MX" dirty="0" err="1"/>
                        <a:t>System</a:t>
                      </a:r>
                      <a:r>
                        <a:rPr lang="es-MX" dirty="0"/>
                        <a:t> 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120,000.00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2149356"/>
                  </a:ext>
                </a:extLst>
              </a:tr>
              <a:tr h="559826">
                <a:tc>
                  <a:txBody>
                    <a:bodyPr/>
                    <a:lstStyle/>
                    <a:p>
                      <a:r>
                        <a:rPr lang="es-MX" dirty="0"/>
                        <a:t>WEB PAGE &amp; E-STORE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25,000.00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5636015"/>
                  </a:ext>
                </a:extLst>
              </a:tr>
              <a:tr h="559826">
                <a:tc>
                  <a:txBody>
                    <a:bodyPr/>
                    <a:lstStyle/>
                    <a:p>
                      <a:r>
                        <a:rPr lang="es-MX" b="1" i="1" dirty="0"/>
                        <a:t>TOTAL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b="1" i="1" dirty="0"/>
                        <a:t>668,000.00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7560293"/>
                  </a:ext>
                </a:extLst>
              </a:tr>
            </a:tbl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F157DF5A-8D21-44FA-A1A1-2E754590F499}"/>
              </a:ext>
            </a:extLst>
          </p:cNvPr>
          <p:cNvSpPr/>
          <p:nvPr/>
        </p:nvSpPr>
        <p:spPr>
          <a:xfrm>
            <a:off x="1845589" y="469783"/>
            <a:ext cx="6694404" cy="989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/>
              <a:t>EQUIPMENT &amp; WAREHOUSE</a:t>
            </a:r>
          </a:p>
        </p:txBody>
      </p:sp>
    </p:spTree>
    <p:extLst>
      <p:ext uri="{BB962C8B-B14F-4D97-AF65-F5344CB8AC3E}">
        <p14:creationId xmlns:p14="http://schemas.microsoft.com/office/powerpoint/2010/main" val="6371232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9972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D70AF17-3343-48DD-B237-9305D08BC93D}"/>
              </a:ext>
            </a:extLst>
          </p:cNvPr>
          <p:cNvSpPr txBox="1"/>
          <p:nvPr/>
        </p:nvSpPr>
        <p:spPr>
          <a:xfrm>
            <a:off x="963669" y="3237642"/>
            <a:ext cx="4805996" cy="129711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15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OWC</a:t>
            </a:r>
          </a:p>
        </p:txBody>
      </p:sp>
      <p:sp>
        <p:nvSpPr>
          <p:cNvPr id="14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7121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agen 2" descr="Imagen que contiene lego, juguete, dibujo&#10;&#10;Descripción generada automáticamente">
            <a:extLst>
              <a:ext uri="{FF2B5EF4-FFF2-40B4-BE49-F238E27FC236}">
                <a16:creationId xmlns:a16="http://schemas.microsoft.com/office/drawing/2014/main" id="{B516E521-C894-40C3-8DBF-2149BB566B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9" r="15807" b="-1"/>
          <a:stretch/>
        </p:blipFill>
        <p:spPr>
          <a:xfrm>
            <a:off x="7609668" y="1357814"/>
            <a:ext cx="4274633" cy="49190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64084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16D105EF-FD20-4CCE-BEA5-11912AA15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s-MX" b="1" dirty="0">
                <a:solidFill>
                  <a:srgbClr val="FF0000"/>
                </a:solidFill>
              </a:rPr>
              <a:t>BUDGET 2020</a:t>
            </a:r>
            <a:br>
              <a:rPr lang="es-MX" b="1" dirty="0">
                <a:solidFill>
                  <a:srgbClr val="FF0000"/>
                </a:solidFill>
              </a:rPr>
            </a:br>
            <a:r>
              <a:rPr lang="es-MX" sz="2800" b="1" dirty="0">
                <a:solidFill>
                  <a:srgbClr val="FF0000"/>
                </a:solidFill>
              </a:rPr>
              <a:t>OWC </a:t>
            </a:r>
            <a:endParaRPr lang="es-MX" b="1" dirty="0">
              <a:solidFill>
                <a:srgbClr val="FF0000"/>
              </a:solidFill>
            </a:endParaRPr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AD10AEBE-FAB6-462D-A73A-88BBA2026F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4339525"/>
            <a:ext cx="5181600" cy="2495226"/>
          </a:xfrm>
        </p:spPr>
        <p:txBody>
          <a:bodyPr>
            <a:normAutofit/>
          </a:bodyPr>
          <a:lstStyle/>
          <a:p>
            <a:pPr algn="ctr" fontAlgn="b"/>
            <a:r>
              <a:rPr lang="es-MX" sz="2400" b="1" dirty="0"/>
              <a:t> $170,916 </a:t>
            </a:r>
          </a:p>
          <a:p>
            <a:pPr algn="ctr" fontAlgn="b"/>
            <a:r>
              <a:rPr lang="es-MX" sz="2400" b="1" dirty="0"/>
              <a:t>40%</a:t>
            </a:r>
          </a:p>
          <a:p>
            <a:pPr fontAlgn="b"/>
            <a:r>
              <a:rPr lang="es-MX" sz="2400" b="1" dirty="0"/>
              <a:t>Stock : 		$123,023</a:t>
            </a:r>
          </a:p>
          <a:p>
            <a:pPr fontAlgn="b"/>
            <a:r>
              <a:rPr lang="es-MX" sz="2400" b="1" dirty="0" err="1"/>
              <a:t>Receivables</a:t>
            </a:r>
            <a:r>
              <a:rPr lang="es-MX" sz="2400" b="1" dirty="0"/>
              <a:t>:		$71,568</a:t>
            </a:r>
          </a:p>
          <a:p>
            <a:pPr fontAlgn="b"/>
            <a:r>
              <a:rPr lang="es-MX" sz="2400" b="1" dirty="0" err="1"/>
              <a:t>Payables</a:t>
            </a:r>
            <a:r>
              <a:rPr lang="es-MX" sz="2400" b="1" dirty="0"/>
              <a:t>:		$23,675</a:t>
            </a:r>
          </a:p>
          <a:p>
            <a:pPr lvl="3" fontAlgn="b"/>
            <a:endParaRPr lang="es-MX" sz="2400" b="1" dirty="0"/>
          </a:p>
        </p:txBody>
      </p:sp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BA514A0E-F9A6-410B-9AC1-EF602E89E3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71280" y="4339525"/>
            <a:ext cx="4782519" cy="2495226"/>
          </a:xfrm>
        </p:spPr>
        <p:txBody>
          <a:bodyPr>
            <a:noAutofit/>
          </a:bodyPr>
          <a:lstStyle/>
          <a:p>
            <a:pPr algn="ctr"/>
            <a:r>
              <a:rPr lang="es-MX" sz="2400" b="1" dirty="0"/>
              <a:t>163,444</a:t>
            </a:r>
          </a:p>
          <a:p>
            <a:pPr algn="ctr"/>
            <a:r>
              <a:rPr lang="es-MX" sz="2400" b="1" dirty="0"/>
              <a:t>34%</a:t>
            </a:r>
          </a:p>
          <a:p>
            <a:pPr fontAlgn="b"/>
            <a:r>
              <a:rPr lang="es-MX" sz="2400" b="1" dirty="0"/>
              <a:t>Stock:		$116,872</a:t>
            </a:r>
          </a:p>
          <a:p>
            <a:pPr fontAlgn="b"/>
            <a:r>
              <a:rPr lang="es-MX" sz="2400" b="1" dirty="0" err="1"/>
              <a:t>Receivables</a:t>
            </a:r>
            <a:r>
              <a:rPr lang="es-MX" sz="2400" b="1" dirty="0"/>
              <a:t>:		$69,421</a:t>
            </a:r>
          </a:p>
          <a:p>
            <a:pPr fontAlgn="b"/>
            <a:r>
              <a:rPr lang="es-MX" sz="2400" b="1" dirty="0" err="1"/>
              <a:t>Payables</a:t>
            </a:r>
            <a:r>
              <a:rPr lang="es-MX" sz="2400" b="1" dirty="0"/>
              <a:t>:		$22,849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5B87F7C6-8989-480F-92BD-A00F1FAB9669}"/>
              </a:ext>
            </a:extLst>
          </p:cNvPr>
          <p:cNvSpPr/>
          <p:nvPr/>
        </p:nvSpPr>
        <p:spPr>
          <a:xfrm>
            <a:off x="1468466" y="1690686"/>
            <a:ext cx="2557220" cy="24952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2019</a:t>
            </a:r>
            <a:r>
              <a:rPr kumimoji="0" lang="es-MX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L/E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B35F5988-1F06-4734-A2F6-1E294F57D92B}"/>
              </a:ext>
            </a:extLst>
          </p:cNvPr>
          <p:cNvSpPr/>
          <p:nvPr/>
        </p:nvSpPr>
        <p:spPr>
          <a:xfrm>
            <a:off x="8166316" y="1690686"/>
            <a:ext cx="2557220" cy="24952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 </a:t>
            </a: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(Budget)</a:t>
            </a:r>
          </a:p>
        </p:txBody>
      </p:sp>
    </p:spTree>
    <p:extLst>
      <p:ext uri="{BB962C8B-B14F-4D97-AF65-F5344CB8AC3E}">
        <p14:creationId xmlns:p14="http://schemas.microsoft.com/office/powerpoint/2010/main" val="14776904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16D105EF-FD20-4CCE-BEA5-11912AA15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s-MX" b="1" dirty="0">
                <a:solidFill>
                  <a:srgbClr val="FF0000"/>
                </a:solidFill>
              </a:rPr>
              <a:t>BUDGET 2020</a:t>
            </a:r>
            <a:br>
              <a:rPr lang="es-MX" b="1" dirty="0">
                <a:solidFill>
                  <a:srgbClr val="FF0000"/>
                </a:solidFill>
              </a:rPr>
            </a:br>
            <a:r>
              <a:rPr lang="es-MX" sz="2800" b="1" u="sng" dirty="0">
                <a:solidFill>
                  <a:srgbClr val="0070C0"/>
                </a:solidFill>
              </a:rPr>
              <a:t>RECEIVABLES / PAYABLES</a:t>
            </a:r>
            <a:endParaRPr lang="es-MX" b="1" u="sng" dirty="0">
              <a:solidFill>
                <a:srgbClr val="0070C0"/>
              </a:solidFill>
            </a:endParaRPr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AD10AEBE-FAB6-462D-A73A-88BBA2026F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65814" y="4504768"/>
            <a:ext cx="5181600" cy="1837438"/>
          </a:xfrm>
        </p:spPr>
        <p:txBody>
          <a:bodyPr/>
          <a:lstStyle/>
          <a:p>
            <a:pPr marL="0" indent="0" algn="ctr" fontAlgn="b">
              <a:buNone/>
            </a:pPr>
            <a:r>
              <a:rPr lang="es-MX" dirty="0"/>
              <a:t> </a:t>
            </a:r>
          </a:p>
          <a:p>
            <a:pPr marL="0" indent="0" fontAlgn="b">
              <a:buNone/>
            </a:pPr>
            <a:r>
              <a:rPr lang="es-MX" sz="2400" dirty="0" err="1"/>
              <a:t>Receivables</a:t>
            </a:r>
            <a:r>
              <a:rPr lang="es-MX" sz="2400" dirty="0"/>
              <a:t> : Ratio 1.85=&gt; 55.5 </a:t>
            </a:r>
            <a:r>
              <a:rPr lang="es-MX" sz="2400" dirty="0" err="1"/>
              <a:t>days</a:t>
            </a:r>
            <a:endParaRPr lang="es-MX" sz="2400" dirty="0"/>
          </a:p>
          <a:p>
            <a:pPr marL="0" indent="0" fontAlgn="b">
              <a:buNone/>
            </a:pPr>
            <a:r>
              <a:rPr lang="es-MX" sz="2400" dirty="0" err="1"/>
              <a:t>Payables</a:t>
            </a:r>
            <a:r>
              <a:rPr lang="es-MX" sz="2400" dirty="0"/>
              <a:t> : 37% </a:t>
            </a:r>
            <a:r>
              <a:rPr lang="es-MX" sz="2400" dirty="0" err="1"/>
              <a:t>Increase</a:t>
            </a:r>
            <a:r>
              <a:rPr lang="es-MX" sz="2400" dirty="0"/>
              <a:t> </a:t>
            </a:r>
            <a:r>
              <a:rPr lang="es-MX" sz="2400" dirty="0" err="1"/>
              <a:t>Avg</a:t>
            </a:r>
            <a:r>
              <a:rPr lang="es-MX" sz="2400" dirty="0"/>
              <a:t>/</a:t>
            </a:r>
            <a:r>
              <a:rPr lang="es-MX" sz="2400" dirty="0" err="1"/>
              <a:t>days</a:t>
            </a:r>
            <a:r>
              <a:rPr lang="es-MX" sz="2400" dirty="0"/>
              <a:t>        (BUDGET: 36 </a:t>
            </a:r>
            <a:r>
              <a:rPr lang="es-MX" sz="2400" dirty="0" err="1"/>
              <a:t>days</a:t>
            </a:r>
            <a:r>
              <a:rPr lang="es-MX" sz="2400" dirty="0"/>
              <a:t>- </a:t>
            </a:r>
            <a:r>
              <a:rPr lang="es-MX" sz="2400" dirty="0" err="1"/>
              <a:t>Avg</a:t>
            </a:r>
            <a:r>
              <a:rPr lang="es-MX" sz="2400" dirty="0"/>
              <a:t>.)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5B87F7C6-8989-480F-92BD-A00F1FAB9669}"/>
              </a:ext>
            </a:extLst>
          </p:cNvPr>
          <p:cNvSpPr/>
          <p:nvPr/>
        </p:nvSpPr>
        <p:spPr>
          <a:xfrm>
            <a:off x="2150391" y="1690688"/>
            <a:ext cx="2557220" cy="24952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000" dirty="0"/>
              <a:t>2019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B35F5988-1F06-4734-A2F6-1E294F57D92B}"/>
              </a:ext>
            </a:extLst>
          </p:cNvPr>
          <p:cNvSpPr/>
          <p:nvPr/>
        </p:nvSpPr>
        <p:spPr>
          <a:xfrm>
            <a:off x="7484391" y="1690687"/>
            <a:ext cx="2557220" cy="24952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000" dirty="0"/>
              <a:t>2020</a:t>
            </a:r>
          </a:p>
        </p:txBody>
      </p:sp>
      <p:sp>
        <p:nvSpPr>
          <p:cNvPr id="7" name="Marcador de contenido 10">
            <a:extLst>
              <a:ext uri="{FF2B5EF4-FFF2-40B4-BE49-F238E27FC236}">
                <a16:creationId xmlns:a16="http://schemas.microsoft.com/office/drawing/2014/main" id="{827E21D1-3B0B-4A0D-A02E-E7D8393EE173}"/>
              </a:ext>
            </a:extLst>
          </p:cNvPr>
          <p:cNvSpPr txBox="1">
            <a:spLocks/>
          </p:cNvSpPr>
          <p:nvPr/>
        </p:nvSpPr>
        <p:spPr>
          <a:xfrm>
            <a:off x="990600" y="4491925"/>
            <a:ext cx="5181600" cy="183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">
              <a:buFont typeface="Arial" panose="020B0604020202020204" pitchFamily="34" charset="0"/>
              <a:buNone/>
            </a:pPr>
            <a:r>
              <a:rPr lang="es-MX" dirty="0"/>
              <a:t> </a:t>
            </a:r>
          </a:p>
          <a:p>
            <a:pPr marL="0" indent="0" fontAlgn="b">
              <a:buFont typeface="Arial" panose="020B0604020202020204" pitchFamily="34" charset="0"/>
              <a:buNone/>
            </a:pPr>
            <a:r>
              <a:rPr lang="es-MX" sz="2400" dirty="0" err="1"/>
              <a:t>Receivables</a:t>
            </a:r>
            <a:r>
              <a:rPr lang="es-MX" sz="2400" dirty="0"/>
              <a:t> : Ratio 2.04=&gt; 61.27 </a:t>
            </a:r>
            <a:r>
              <a:rPr lang="es-MX" sz="2400" dirty="0" err="1"/>
              <a:t>days</a:t>
            </a:r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20602554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A899B6C8-9398-47BA-BF06-64A41F21E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532" y="643467"/>
            <a:ext cx="11210925" cy="74483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s-MX" sz="4000" b="1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INVENTORY DETAIL 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DFB0AE42-2154-4A50-B453-2499088CD6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8128365"/>
              </p:ext>
            </p:extLst>
          </p:nvPr>
        </p:nvGraphicFramePr>
        <p:xfrm>
          <a:off x="643467" y="1923801"/>
          <a:ext cx="10905068" cy="38970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6153">
                  <a:extLst>
                    <a:ext uri="{9D8B030D-6E8A-4147-A177-3AD203B41FA5}">
                      <a16:colId xmlns:a16="http://schemas.microsoft.com/office/drawing/2014/main" val="523395191"/>
                    </a:ext>
                  </a:extLst>
                </a:gridCol>
                <a:gridCol w="3348146">
                  <a:extLst>
                    <a:ext uri="{9D8B030D-6E8A-4147-A177-3AD203B41FA5}">
                      <a16:colId xmlns:a16="http://schemas.microsoft.com/office/drawing/2014/main" val="2915175458"/>
                    </a:ext>
                  </a:extLst>
                </a:gridCol>
                <a:gridCol w="3270769">
                  <a:extLst>
                    <a:ext uri="{9D8B030D-6E8A-4147-A177-3AD203B41FA5}">
                      <a16:colId xmlns:a16="http://schemas.microsoft.com/office/drawing/2014/main" val="2431789969"/>
                    </a:ext>
                  </a:extLst>
                </a:gridCol>
              </a:tblGrid>
              <a:tr h="423523">
                <a:tc>
                  <a:txBody>
                    <a:bodyPr/>
                    <a:lstStyle/>
                    <a:p>
                      <a:pPr algn="l" fontAlgn="b"/>
                      <a:endParaRPr lang="es-MX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187" marR="21187" marT="211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400" u="none" strike="noStrike" dirty="0">
                          <a:effectLst/>
                        </a:rPr>
                        <a:t>2019</a:t>
                      </a:r>
                      <a:endParaRPr lang="es-MX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187" marR="21187" marT="211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400" u="none" strike="noStrike" dirty="0">
                          <a:effectLst/>
                        </a:rPr>
                        <a:t>Budget 2020</a:t>
                      </a:r>
                      <a:endParaRPr lang="es-MX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187" marR="21187" marT="21187" marB="0" anchor="b"/>
                </a:tc>
                <a:extLst>
                  <a:ext uri="{0D108BD9-81ED-4DB2-BD59-A6C34878D82A}">
                    <a16:rowId xmlns:a16="http://schemas.microsoft.com/office/drawing/2014/main" val="33286772"/>
                  </a:ext>
                </a:extLst>
              </a:tr>
              <a:tr h="423523">
                <a:tc>
                  <a:txBody>
                    <a:bodyPr/>
                    <a:lstStyle/>
                    <a:p>
                      <a:pPr algn="l" fontAlgn="b"/>
                      <a:r>
                        <a:rPr lang="es-MX" sz="2400" u="none" strike="noStrike">
                          <a:effectLst/>
                        </a:rPr>
                        <a:t>POSSIBLE UNSELLABLE</a:t>
                      </a:r>
                      <a:endParaRPr lang="es-MX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187" marR="21187" marT="211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400" u="none" strike="noStrike">
                          <a:effectLst/>
                        </a:rPr>
                        <a:t> $       2,268,048.74 </a:t>
                      </a:r>
                      <a:endParaRPr lang="es-MX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187" marR="21187" marT="211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400" u="none" strike="noStrike">
                          <a:effectLst/>
                        </a:rPr>
                        <a:t> $          1,382,655.64 </a:t>
                      </a:r>
                      <a:endParaRPr lang="es-MX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187" marR="21187" marT="21187" marB="0" anchor="b"/>
                </a:tc>
                <a:extLst>
                  <a:ext uri="{0D108BD9-81ED-4DB2-BD59-A6C34878D82A}">
                    <a16:rowId xmlns:a16="http://schemas.microsoft.com/office/drawing/2014/main" val="1509948437"/>
                  </a:ext>
                </a:extLst>
              </a:tr>
              <a:tr h="423523">
                <a:tc>
                  <a:txBody>
                    <a:bodyPr/>
                    <a:lstStyle/>
                    <a:p>
                      <a:pPr algn="l" fontAlgn="b"/>
                      <a:r>
                        <a:rPr lang="es-MX" sz="2400" u="none" strike="noStrike">
                          <a:effectLst/>
                        </a:rPr>
                        <a:t>EXPIRED STOCK</a:t>
                      </a:r>
                      <a:endParaRPr lang="es-MX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187" marR="21187" marT="211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400" u="none" strike="noStrike">
                          <a:effectLst/>
                        </a:rPr>
                        <a:t> $             72,700.89 </a:t>
                      </a:r>
                      <a:endParaRPr lang="es-MX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187" marR="21187" marT="211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400" u="none" strike="noStrike">
                          <a:effectLst/>
                        </a:rPr>
                        <a:t> $              100,000.00 </a:t>
                      </a:r>
                      <a:endParaRPr lang="es-MX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187" marR="21187" marT="21187" marB="0" anchor="b"/>
                </a:tc>
                <a:extLst>
                  <a:ext uri="{0D108BD9-81ED-4DB2-BD59-A6C34878D82A}">
                    <a16:rowId xmlns:a16="http://schemas.microsoft.com/office/drawing/2014/main" val="3969779870"/>
                  </a:ext>
                </a:extLst>
              </a:tr>
              <a:tr h="423523">
                <a:tc>
                  <a:txBody>
                    <a:bodyPr/>
                    <a:lstStyle/>
                    <a:p>
                      <a:pPr algn="l" fontAlgn="b"/>
                      <a:r>
                        <a:rPr lang="es-MX" sz="2400" u="none" strike="noStrike">
                          <a:effectLst/>
                        </a:rPr>
                        <a:t>OVERSTOCK</a:t>
                      </a:r>
                      <a:endParaRPr lang="es-MX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187" marR="21187" marT="211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400" u="none" strike="noStrike">
                          <a:effectLst/>
                        </a:rPr>
                        <a:t> $       9,907,490.50 </a:t>
                      </a:r>
                      <a:endParaRPr lang="es-MX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187" marR="21187" marT="211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400" u="none" strike="noStrike">
                          <a:effectLst/>
                        </a:rPr>
                        <a:t> $          5,532,339.58 </a:t>
                      </a:r>
                      <a:endParaRPr lang="es-MX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187" marR="21187" marT="21187" marB="0" anchor="b"/>
                </a:tc>
                <a:extLst>
                  <a:ext uri="{0D108BD9-81ED-4DB2-BD59-A6C34878D82A}">
                    <a16:rowId xmlns:a16="http://schemas.microsoft.com/office/drawing/2014/main" val="3869594020"/>
                  </a:ext>
                </a:extLst>
              </a:tr>
              <a:tr h="423523">
                <a:tc>
                  <a:txBody>
                    <a:bodyPr/>
                    <a:lstStyle/>
                    <a:p>
                      <a:pPr algn="l" fontAlgn="b"/>
                      <a:r>
                        <a:rPr lang="es-MX" sz="2400" u="none" strike="noStrike">
                          <a:effectLst/>
                        </a:rPr>
                        <a:t>HEALTHY STOCK</a:t>
                      </a:r>
                      <a:endParaRPr lang="es-MX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187" marR="21187" marT="211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400" u="none" strike="noStrike">
                          <a:effectLst/>
                        </a:rPr>
                        <a:t> $    96,364,028.49 </a:t>
                      </a:r>
                      <a:endParaRPr lang="es-MX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187" marR="21187" marT="2118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187" marR="21187" marT="21187" marB="0" anchor="b"/>
                </a:tc>
                <a:extLst>
                  <a:ext uri="{0D108BD9-81ED-4DB2-BD59-A6C34878D82A}">
                    <a16:rowId xmlns:a16="http://schemas.microsoft.com/office/drawing/2014/main" val="1855665399"/>
                  </a:ext>
                </a:extLst>
              </a:tr>
              <a:tr h="423523">
                <a:tc>
                  <a:txBody>
                    <a:bodyPr/>
                    <a:lstStyle/>
                    <a:p>
                      <a:pPr algn="l" fontAlgn="b"/>
                      <a:endParaRPr lang="es-MX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187" marR="21187" marT="211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400" u="none" strike="noStrike">
                          <a:effectLst/>
                        </a:rPr>
                        <a:t> $  108,612,268.62 </a:t>
                      </a:r>
                      <a:endParaRPr lang="es-MX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187" marR="21187" marT="2118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187" marR="21187" marT="21187" marB="0" anchor="b"/>
                </a:tc>
                <a:extLst>
                  <a:ext uri="{0D108BD9-81ED-4DB2-BD59-A6C34878D82A}">
                    <a16:rowId xmlns:a16="http://schemas.microsoft.com/office/drawing/2014/main" val="3835301422"/>
                  </a:ext>
                </a:extLst>
              </a:tr>
              <a:tr h="508867">
                <a:tc>
                  <a:txBody>
                    <a:bodyPr/>
                    <a:lstStyle/>
                    <a:p>
                      <a:pPr algn="l" fontAlgn="b"/>
                      <a:endParaRPr lang="es-MX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187" marR="21187" marT="2118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187" marR="21187" marT="2118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187" marR="21187" marT="21187" marB="0" anchor="b"/>
                </a:tc>
                <a:extLst>
                  <a:ext uri="{0D108BD9-81ED-4DB2-BD59-A6C34878D82A}">
                    <a16:rowId xmlns:a16="http://schemas.microsoft.com/office/drawing/2014/main" val="3107339815"/>
                  </a:ext>
                </a:extLst>
              </a:tr>
              <a:tr h="423523">
                <a:tc>
                  <a:txBody>
                    <a:bodyPr/>
                    <a:lstStyle/>
                    <a:p>
                      <a:pPr algn="l" fontAlgn="b"/>
                      <a:r>
                        <a:rPr lang="es-MX" sz="2400" u="none" strike="noStrike">
                          <a:effectLst/>
                        </a:rPr>
                        <a:t>RISK STOCK</a:t>
                      </a:r>
                      <a:endParaRPr lang="es-MX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187" marR="21187" marT="211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400" u="none" strike="noStrike">
                          <a:effectLst/>
                        </a:rPr>
                        <a:t> $    12,248,240.13 </a:t>
                      </a:r>
                      <a:endParaRPr lang="es-MX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187" marR="21187" marT="211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400" u="none" strike="noStrike">
                          <a:effectLst/>
                        </a:rPr>
                        <a:t> $          7,014,995.22 </a:t>
                      </a:r>
                      <a:endParaRPr lang="es-MX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187" marR="21187" marT="21187" marB="0" anchor="b"/>
                </a:tc>
                <a:extLst>
                  <a:ext uri="{0D108BD9-81ED-4DB2-BD59-A6C34878D82A}">
                    <a16:rowId xmlns:a16="http://schemas.microsoft.com/office/drawing/2014/main" val="1142668662"/>
                  </a:ext>
                </a:extLst>
              </a:tr>
              <a:tr h="423523">
                <a:tc>
                  <a:txBody>
                    <a:bodyPr/>
                    <a:lstStyle/>
                    <a:p>
                      <a:pPr algn="l" fontAlgn="b"/>
                      <a:r>
                        <a:rPr lang="es-MX" sz="2400" u="none" strike="noStrike">
                          <a:effectLst/>
                        </a:rPr>
                        <a:t>% Total Stock</a:t>
                      </a:r>
                      <a:endParaRPr lang="es-MX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187" marR="21187" marT="211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400" u="none" strike="noStrike">
                          <a:effectLst/>
                        </a:rPr>
                        <a:t>11.3%</a:t>
                      </a:r>
                      <a:endParaRPr lang="es-MX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187" marR="21187" marT="2118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1187" marR="21187" marT="21187" marB="0" anchor="b"/>
                </a:tc>
                <a:extLst>
                  <a:ext uri="{0D108BD9-81ED-4DB2-BD59-A6C34878D82A}">
                    <a16:rowId xmlns:a16="http://schemas.microsoft.com/office/drawing/2014/main" val="12923420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58282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8202" y="1570814"/>
            <a:ext cx="0" cy="371022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59E5A722-D5EF-4BD3-93CB-FC5DFD5FE4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071361"/>
              </p:ext>
            </p:extLst>
          </p:nvPr>
        </p:nvGraphicFramePr>
        <p:xfrm>
          <a:off x="3952080" y="0"/>
          <a:ext cx="5396527" cy="68717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60351">
                  <a:extLst>
                    <a:ext uri="{9D8B030D-6E8A-4147-A177-3AD203B41FA5}">
                      <a16:colId xmlns:a16="http://schemas.microsoft.com/office/drawing/2014/main" val="1198887019"/>
                    </a:ext>
                  </a:extLst>
                </a:gridCol>
                <a:gridCol w="260327">
                  <a:extLst>
                    <a:ext uri="{9D8B030D-6E8A-4147-A177-3AD203B41FA5}">
                      <a16:colId xmlns:a16="http://schemas.microsoft.com/office/drawing/2014/main" val="2719258315"/>
                    </a:ext>
                  </a:extLst>
                </a:gridCol>
                <a:gridCol w="30473">
                  <a:extLst>
                    <a:ext uri="{9D8B030D-6E8A-4147-A177-3AD203B41FA5}">
                      <a16:colId xmlns:a16="http://schemas.microsoft.com/office/drawing/2014/main" val="1705677003"/>
                    </a:ext>
                  </a:extLst>
                </a:gridCol>
                <a:gridCol w="35546">
                  <a:extLst>
                    <a:ext uri="{9D8B030D-6E8A-4147-A177-3AD203B41FA5}">
                      <a16:colId xmlns:a16="http://schemas.microsoft.com/office/drawing/2014/main" val="2018186330"/>
                    </a:ext>
                  </a:extLst>
                </a:gridCol>
                <a:gridCol w="30473">
                  <a:extLst>
                    <a:ext uri="{9D8B030D-6E8A-4147-A177-3AD203B41FA5}">
                      <a16:colId xmlns:a16="http://schemas.microsoft.com/office/drawing/2014/main" val="319389411"/>
                    </a:ext>
                  </a:extLst>
                </a:gridCol>
                <a:gridCol w="35546">
                  <a:extLst>
                    <a:ext uri="{9D8B030D-6E8A-4147-A177-3AD203B41FA5}">
                      <a16:colId xmlns:a16="http://schemas.microsoft.com/office/drawing/2014/main" val="3961259254"/>
                    </a:ext>
                  </a:extLst>
                </a:gridCol>
                <a:gridCol w="35546">
                  <a:extLst>
                    <a:ext uri="{9D8B030D-6E8A-4147-A177-3AD203B41FA5}">
                      <a16:colId xmlns:a16="http://schemas.microsoft.com/office/drawing/2014/main" val="1195245635"/>
                    </a:ext>
                  </a:extLst>
                </a:gridCol>
                <a:gridCol w="1208265">
                  <a:extLst>
                    <a:ext uri="{9D8B030D-6E8A-4147-A177-3AD203B41FA5}">
                      <a16:colId xmlns:a16="http://schemas.microsoft.com/office/drawing/2014/main" val="3858256801"/>
                    </a:ext>
                  </a:extLst>
                </a:gridCol>
              </a:tblGrid>
              <a:tr h="163269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MX" sz="1800" b="1" u="none" strike="noStrike" dirty="0">
                          <a:effectLst/>
                        </a:rPr>
                        <a:t>CEDROSA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73" marR="5073" marT="5073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u="none" strike="noStrike" dirty="0">
                          <a:effectLst/>
                        </a:rPr>
                        <a:t>Budget </a:t>
                      </a:r>
                      <a:r>
                        <a:rPr lang="es-MX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2020</a:t>
                      </a:r>
                    </a:p>
                    <a:p>
                      <a:pPr algn="ctr" fontAlgn="ctr"/>
                      <a:r>
                        <a:rPr lang="es-MX" sz="1200" u="none" strike="noStrike" dirty="0">
                          <a:effectLst/>
                        </a:rPr>
                        <a:t> 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extLst>
                  <a:ext uri="{0D108BD9-81ED-4DB2-BD59-A6C34878D82A}">
                    <a16:rowId xmlns:a16="http://schemas.microsoft.com/office/drawing/2014/main" val="1505685857"/>
                  </a:ext>
                </a:extLst>
              </a:tr>
              <a:tr h="276368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>
                          <a:effectLst/>
                        </a:rPr>
                        <a:t>Third Party Sales</a:t>
                      </a:r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MX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MX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s-MX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 gridSpan="3">
                  <a:txBody>
                    <a:bodyPr/>
                    <a:lstStyle/>
                    <a:p>
                      <a:pPr algn="l" fontAlgn="ctr"/>
                      <a:endParaRPr lang="es-MX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MX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200" u="none" strike="noStrike" dirty="0">
                          <a:effectLst/>
                        </a:rPr>
                        <a:t>480,000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extLst>
                  <a:ext uri="{0D108BD9-81ED-4DB2-BD59-A6C34878D82A}">
                    <a16:rowId xmlns:a16="http://schemas.microsoft.com/office/drawing/2014/main" val="2431861012"/>
                  </a:ext>
                </a:extLst>
              </a:tr>
              <a:tr h="190232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>
                          <a:effectLst/>
                        </a:rPr>
                        <a:t>Sales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744" marR="5073" marT="507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 gridSpan="3">
                  <a:txBody>
                    <a:bodyPr/>
                    <a:lstStyle/>
                    <a:p>
                      <a:pPr algn="l" fontAlgn="ctr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200" u="none" strike="noStrike">
                          <a:effectLst/>
                        </a:rPr>
                        <a:t>480,000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extLst>
                  <a:ext uri="{0D108BD9-81ED-4DB2-BD59-A6C34878D82A}">
                    <a16:rowId xmlns:a16="http://schemas.microsoft.com/office/drawing/2014/main" val="113298214"/>
                  </a:ext>
                </a:extLst>
              </a:tr>
              <a:tr h="190232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>
                          <a:effectLst/>
                        </a:rPr>
                        <a:t>Cogs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744" marR="5073" marT="507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 gridSpan="3">
                  <a:txBody>
                    <a:bodyPr/>
                    <a:lstStyle/>
                    <a:p>
                      <a:pPr algn="l" fontAlgn="ctr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200" u="none" strike="noStrike" dirty="0">
                          <a:effectLst/>
                        </a:rPr>
                        <a:t>336,000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extLst>
                  <a:ext uri="{0D108BD9-81ED-4DB2-BD59-A6C34878D82A}">
                    <a16:rowId xmlns:a16="http://schemas.microsoft.com/office/drawing/2014/main" val="3962593517"/>
                  </a:ext>
                </a:extLst>
              </a:tr>
              <a:tr h="193458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>
                          <a:effectLst/>
                        </a:rPr>
                        <a:t>Cost os goods sold</a:t>
                      </a:r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MX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MX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s-MX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 gridSpan="3">
                  <a:txBody>
                    <a:bodyPr/>
                    <a:lstStyle/>
                    <a:p>
                      <a:pPr algn="l" fontAlgn="ctr"/>
                      <a:endParaRPr lang="es-MX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MX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200" u="none" strike="noStrike" dirty="0">
                          <a:effectLst/>
                        </a:rPr>
                        <a:t>336,000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extLst>
                  <a:ext uri="{0D108BD9-81ED-4DB2-BD59-A6C34878D82A}">
                    <a16:rowId xmlns:a16="http://schemas.microsoft.com/office/drawing/2014/main" val="3915455509"/>
                  </a:ext>
                </a:extLst>
              </a:tr>
              <a:tr h="193458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>
                          <a:effectLst/>
                        </a:rPr>
                        <a:t>Gross Margin </a:t>
                      </a:r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MX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MX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s-MX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 gridSpan="3">
                  <a:txBody>
                    <a:bodyPr/>
                    <a:lstStyle/>
                    <a:p>
                      <a:pPr algn="l" fontAlgn="ctr"/>
                      <a:endParaRPr lang="es-MX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MX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200" u="none" strike="noStrike" dirty="0">
                          <a:effectLst/>
                        </a:rPr>
                        <a:t>144,000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extLst>
                  <a:ext uri="{0D108BD9-81ED-4DB2-BD59-A6C34878D82A}">
                    <a16:rowId xmlns:a16="http://schemas.microsoft.com/office/drawing/2014/main" val="2068592209"/>
                  </a:ext>
                </a:extLst>
              </a:tr>
              <a:tr h="193458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>
                          <a:effectLst/>
                        </a:rPr>
                        <a:t>Operational Margin</a:t>
                      </a:r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MX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73" marR="5073" marT="5073" marB="0" anchor="b"/>
                </a:tc>
                <a:tc>
                  <a:txBody>
                    <a:bodyPr/>
                    <a:lstStyle/>
                    <a:p>
                      <a:pPr algn="l" fontAlgn="ctr"/>
                      <a:endParaRPr lang="es-MX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 gridSpan="3">
                  <a:txBody>
                    <a:bodyPr/>
                    <a:lstStyle/>
                    <a:p>
                      <a:pPr algn="l" fontAlgn="ctr"/>
                      <a:endParaRPr lang="es-MX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MX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200" u="none" strike="noStrike" dirty="0">
                          <a:effectLst/>
                        </a:rPr>
                        <a:t>144,000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extLst>
                  <a:ext uri="{0D108BD9-81ED-4DB2-BD59-A6C34878D82A}">
                    <a16:rowId xmlns:a16="http://schemas.microsoft.com/office/drawing/2014/main" val="1079208150"/>
                  </a:ext>
                </a:extLst>
              </a:tr>
              <a:tr h="19345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>
                          <a:effectLst/>
                        </a:rPr>
                        <a:t>Salaries &amp;wages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744" marR="5073" marT="5073" marB="0" anchor="b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 gridSpan="3">
                  <a:txBody>
                    <a:bodyPr/>
                    <a:lstStyle/>
                    <a:p>
                      <a:pPr algn="l" fontAlgn="ctr"/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200" u="none" strike="noStrike">
                          <a:effectLst/>
                        </a:rPr>
                        <a:t>41,834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extLst>
                  <a:ext uri="{0D108BD9-81ED-4DB2-BD59-A6C34878D82A}">
                    <a16:rowId xmlns:a16="http://schemas.microsoft.com/office/drawing/2014/main" val="2369048391"/>
                  </a:ext>
                </a:extLst>
              </a:tr>
              <a:tr h="193458">
                <a:tc gridSpan="7"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>
                          <a:effectLst/>
                        </a:rPr>
                        <a:t>Bonus </a:t>
                      </a:r>
                      <a:r>
                        <a:rPr lang="es-MX" sz="1200" u="none" strike="noStrike" dirty="0" err="1">
                          <a:effectLst/>
                        </a:rPr>
                        <a:t>Provision</a:t>
                      </a:r>
                      <a:r>
                        <a:rPr lang="es-MX" sz="1200" u="none" strike="noStrike" dirty="0">
                          <a:effectLst/>
                        </a:rPr>
                        <a:t> (PTU)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744" marR="5073" marT="5073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744" marR="5073" marT="5073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744" marR="5073" marT="5073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200" u="none" strike="noStrike" dirty="0">
                          <a:effectLst/>
                        </a:rPr>
                        <a:t>4,453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extLst>
                  <a:ext uri="{0D108BD9-81ED-4DB2-BD59-A6C34878D82A}">
                    <a16:rowId xmlns:a16="http://schemas.microsoft.com/office/drawing/2014/main" val="3675704330"/>
                  </a:ext>
                </a:extLst>
              </a:tr>
              <a:tr h="238467">
                <a:tc gridSpan="7"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>
                          <a:effectLst/>
                        </a:rPr>
                        <a:t>Dismissal Cost (Seniority Premium)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744" marR="5073" marT="5073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744" marR="5073" marT="5073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744" marR="5073" marT="5073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200" u="none" strike="noStrike" dirty="0">
                          <a:effectLst/>
                        </a:rPr>
                        <a:t>502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extLst>
                  <a:ext uri="{0D108BD9-81ED-4DB2-BD59-A6C34878D82A}">
                    <a16:rowId xmlns:a16="http://schemas.microsoft.com/office/drawing/2014/main" val="2865379319"/>
                  </a:ext>
                </a:extLst>
              </a:tr>
              <a:tr h="193458">
                <a:tc gridSpan="5"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>
                          <a:effectLst/>
                        </a:rPr>
                        <a:t>Innovation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744" marR="5073" marT="5073" marB="0" anchor="b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200" u="none" strike="noStrike">
                          <a:effectLst/>
                        </a:rPr>
                        <a:t>312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extLst>
                  <a:ext uri="{0D108BD9-81ED-4DB2-BD59-A6C34878D82A}">
                    <a16:rowId xmlns:a16="http://schemas.microsoft.com/office/drawing/2014/main" val="1143933568"/>
                  </a:ext>
                </a:extLst>
              </a:tr>
              <a:tr h="193458">
                <a:tc gridSpan="5"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>
                          <a:effectLst/>
                        </a:rPr>
                        <a:t>Freight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744" marR="5073" marT="5073" marB="0" anchor="b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200" u="none" strike="noStrike" dirty="0">
                          <a:effectLst/>
                        </a:rPr>
                        <a:t>2,733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extLst>
                  <a:ext uri="{0D108BD9-81ED-4DB2-BD59-A6C34878D82A}">
                    <a16:rowId xmlns:a16="http://schemas.microsoft.com/office/drawing/2014/main" val="589546003"/>
                  </a:ext>
                </a:extLst>
              </a:tr>
              <a:tr h="193458">
                <a:tc gridSpan="5"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>
                          <a:effectLst/>
                        </a:rPr>
                        <a:t>Faciities &amp; Rental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744" marR="5073" marT="5073" marB="0" anchor="b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200" u="none" strike="noStrike">
                          <a:effectLst/>
                        </a:rPr>
                        <a:t>4,273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extLst>
                  <a:ext uri="{0D108BD9-81ED-4DB2-BD59-A6C34878D82A}">
                    <a16:rowId xmlns:a16="http://schemas.microsoft.com/office/drawing/2014/main" val="2671898203"/>
                  </a:ext>
                </a:extLst>
              </a:tr>
              <a:tr h="193458">
                <a:tc gridSpan="6"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 err="1">
                          <a:effectLst/>
                        </a:rPr>
                        <a:t>Contract</a:t>
                      </a:r>
                      <a:r>
                        <a:rPr lang="es-MX" sz="1200" u="none" strike="noStrike" dirty="0">
                          <a:effectLst/>
                        </a:rPr>
                        <a:t> </a:t>
                      </a:r>
                      <a:r>
                        <a:rPr lang="es-MX" sz="1200" u="none" strike="noStrike" dirty="0" err="1">
                          <a:effectLst/>
                        </a:rPr>
                        <a:t>third</a:t>
                      </a:r>
                      <a:r>
                        <a:rPr lang="es-MX" sz="1200" u="none" strike="noStrike" dirty="0">
                          <a:effectLst/>
                        </a:rPr>
                        <a:t> </a:t>
                      </a:r>
                      <a:r>
                        <a:rPr lang="es-MX" sz="1200" u="none" strike="noStrike" dirty="0" err="1">
                          <a:effectLst/>
                        </a:rPr>
                        <a:t>parties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744" marR="5073" marT="5073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744" marR="5073" marT="5073" marB="0" anchor="b"/>
                </a:tc>
                <a:tc>
                  <a:txBody>
                    <a:bodyPr/>
                    <a:lstStyle/>
                    <a:p>
                      <a:pPr algn="l" fontAlgn="ctr"/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200" u="none" strike="noStrike" dirty="0">
                          <a:effectLst/>
                        </a:rPr>
                        <a:t>1,827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extLst>
                  <a:ext uri="{0D108BD9-81ED-4DB2-BD59-A6C34878D82A}">
                    <a16:rowId xmlns:a16="http://schemas.microsoft.com/office/drawing/2014/main" val="3484741682"/>
                  </a:ext>
                </a:extLst>
              </a:tr>
              <a:tr h="238495">
                <a:tc gridSpan="7"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 err="1">
                          <a:effectLst/>
                        </a:rPr>
                        <a:t>Traveling</a:t>
                      </a:r>
                      <a:r>
                        <a:rPr lang="es-MX" sz="1200" u="none" strike="noStrike" dirty="0">
                          <a:effectLst/>
                        </a:rPr>
                        <a:t> and hotel </a:t>
                      </a:r>
                      <a:r>
                        <a:rPr lang="es-MX" sz="1200" u="none" strike="noStrike" dirty="0" err="1">
                          <a:effectLst/>
                        </a:rPr>
                        <a:t>costs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744" marR="5073" marT="5073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744" marR="5073" marT="5073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744" marR="5073" marT="5073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200" u="none" strike="noStrike" dirty="0">
                          <a:effectLst/>
                        </a:rPr>
                        <a:t>525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extLst>
                  <a:ext uri="{0D108BD9-81ED-4DB2-BD59-A6C34878D82A}">
                    <a16:rowId xmlns:a16="http://schemas.microsoft.com/office/drawing/2014/main" val="2849691889"/>
                  </a:ext>
                </a:extLst>
              </a:tr>
              <a:tr h="193458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>
                          <a:effectLst/>
                        </a:rPr>
                        <a:t>Others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744" marR="5073" marT="5073" marB="0" anchor="b"/>
                </a:tc>
                <a:tc>
                  <a:txBody>
                    <a:bodyPr/>
                    <a:lstStyle/>
                    <a:p>
                      <a:pPr algn="l" fontAlgn="ctr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 gridSpan="5">
                  <a:txBody>
                    <a:bodyPr/>
                    <a:lstStyle/>
                    <a:p>
                      <a:pPr algn="l" fontAlgn="ctr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200" u="none" strike="noStrike" dirty="0">
                          <a:effectLst/>
                        </a:rPr>
                        <a:t>17,236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extLst>
                  <a:ext uri="{0D108BD9-81ED-4DB2-BD59-A6C34878D82A}">
                    <a16:rowId xmlns:a16="http://schemas.microsoft.com/office/drawing/2014/main" val="2819159575"/>
                  </a:ext>
                </a:extLst>
              </a:tr>
              <a:tr h="193458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>
                          <a:effectLst/>
                        </a:rPr>
                        <a:t>Opex </a:t>
                      </a:r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s-MX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 gridSpan="5">
                  <a:txBody>
                    <a:bodyPr/>
                    <a:lstStyle/>
                    <a:p>
                      <a:pPr algn="l" fontAlgn="b"/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73" marR="5073" marT="5073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73" marR="5073" marT="5073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73" marR="5073" marT="5073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200" u="none" strike="noStrike" dirty="0">
                          <a:effectLst/>
                        </a:rPr>
                        <a:t>73,695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extLst>
                  <a:ext uri="{0D108BD9-81ED-4DB2-BD59-A6C34878D82A}">
                    <a16:rowId xmlns:a16="http://schemas.microsoft.com/office/drawing/2014/main" val="3325637681"/>
                  </a:ext>
                </a:extLst>
              </a:tr>
              <a:tr h="193458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>
                          <a:effectLst/>
                        </a:rPr>
                        <a:t>Ebitda</a:t>
                      </a:r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s-MX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 gridSpan="5">
                  <a:txBody>
                    <a:bodyPr/>
                    <a:lstStyle/>
                    <a:p>
                      <a:pPr algn="l" fontAlgn="b"/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73" marR="5073" marT="5073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73" marR="5073" marT="5073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73" marR="5073" marT="5073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200" u="none" strike="noStrike">
                          <a:effectLst/>
                        </a:rPr>
                        <a:t>70,305</a:t>
                      </a:r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extLst>
                  <a:ext uri="{0D108BD9-81ED-4DB2-BD59-A6C34878D82A}">
                    <a16:rowId xmlns:a16="http://schemas.microsoft.com/office/drawing/2014/main" val="3478050761"/>
                  </a:ext>
                </a:extLst>
              </a:tr>
              <a:tr h="193458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>
                          <a:effectLst/>
                        </a:rPr>
                        <a:t>OM (sales third)</a:t>
                      </a:r>
                      <a:endParaRPr lang="es-MX" sz="1200" b="1" i="0" u="none" strike="noStrike">
                        <a:solidFill>
                          <a:srgbClr val="0F243E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s-MX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 gridSpan="5">
                  <a:txBody>
                    <a:bodyPr/>
                    <a:lstStyle/>
                    <a:p>
                      <a:pPr algn="l" fontAlgn="b"/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73" marR="5073" marT="5073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73" marR="5073" marT="5073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73" marR="5073" marT="5073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200" u="none" strike="noStrike" dirty="0">
                          <a:effectLst/>
                        </a:rPr>
                        <a:t>30.0%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extLst>
                  <a:ext uri="{0D108BD9-81ED-4DB2-BD59-A6C34878D82A}">
                    <a16:rowId xmlns:a16="http://schemas.microsoft.com/office/drawing/2014/main" val="216242157"/>
                  </a:ext>
                </a:extLst>
              </a:tr>
              <a:tr h="193458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>
                          <a:effectLst/>
                        </a:rPr>
                        <a:t>Opex (sales third)</a:t>
                      </a:r>
                      <a:endParaRPr lang="es-MX" sz="1200" b="1" i="0" u="none" strike="noStrike">
                        <a:solidFill>
                          <a:srgbClr val="0F243E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s-MX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 gridSpan="5">
                  <a:txBody>
                    <a:bodyPr/>
                    <a:lstStyle/>
                    <a:p>
                      <a:pPr algn="l" fontAlgn="b"/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73" marR="5073" marT="5073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73" marR="5073" marT="5073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73" marR="5073" marT="5073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200" u="none" strike="noStrike" dirty="0">
                          <a:effectLst/>
                        </a:rPr>
                        <a:t>15.4%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extLst>
                  <a:ext uri="{0D108BD9-81ED-4DB2-BD59-A6C34878D82A}">
                    <a16:rowId xmlns:a16="http://schemas.microsoft.com/office/drawing/2014/main" val="23746086"/>
                  </a:ext>
                </a:extLst>
              </a:tr>
              <a:tr h="193458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>
                          <a:effectLst/>
                        </a:rPr>
                        <a:t>Cost coverage ratio</a:t>
                      </a:r>
                      <a:endParaRPr lang="es-MX" sz="1200" b="1" i="0" u="none" strike="noStrike">
                        <a:solidFill>
                          <a:srgbClr val="0F243E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s-MX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 gridSpan="5">
                  <a:txBody>
                    <a:bodyPr/>
                    <a:lstStyle/>
                    <a:p>
                      <a:pPr algn="l" fontAlgn="b"/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73" marR="5073" marT="5073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73" marR="5073" marT="5073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73" marR="5073" marT="5073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200" u="none" strike="noStrike" dirty="0">
                          <a:effectLst/>
                        </a:rPr>
                        <a:t>51.2%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extLst>
                  <a:ext uri="{0D108BD9-81ED-4DB2-BD59-A6C34878D82A}">
                    <a16:rowId xmlns:a16="http://schemas.microsoft.com/office/drawing/2014/main" val="2098641210"/>
                  </a:ext>
                </a:extLst>
              </a:tr>
              <a:tr h="193458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>
                          <a:effectLst/>
                        </a:rPr>
                        <a:t>Ebitda (sales third)</a:t>
                      </a:r>
                      <a:endParaRPr lang="es-MX" sz="1200" b="1" i="0" u="none" strike="noStrike">
                        <a:solidFill>
                          <a:srgbClr val="0F243E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s-MX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 gridSpan="5">
                  <a:txBody>
                    <a:bodyPr/>
                    <a:lstStyle/>
                    <a:p>
                      <a:pPr algn="l" fontAlgn="b"/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73" marR="5073" marT="5073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73" marR="5073" marT="5073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73" marR="5073" marT="5073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200" u="none" strike="noStrike" dirty="0">
                          <a:effectLst/>
                        </a:rPr>
                        <a:t>14.6%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extLst>
                  <a:ext uri="{0D108BD9-81ED-4DB2-BD59-A6C34878D82A}">
                    <a16:rowId xmlns:a16="http://schemas.microsoft.com/office/drawing/2014/main" val="1654854163"/>
                  </a:ext>
                </a:extLst>
              </a:tr>
              <a:tr h="324241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>
                          <a:effectLst/>
                        </a:rPr>
                        <a:t>CAPEX</a:t>
                      </a:r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73" marR="5073" marT="5073" marB="0" anchor="b"/>
                </a:tc>
                <a:tc gridSpan="5">
                  <a:txBody>
                    <a:bodyPr/>
                    <a:lstStyle/>
                    <a:p>
                      <a:pPr algn="l" fontAlgn="b"/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73" marR="5073" marT="5073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73" marR="5073" marT="5073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73" marR="5073" marT="5073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200" u="none" strike="noStrike" dirty="0">
                          <a:effectLst/>
                        </a:rPr>
                        <a:t>1,228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extLst>
                  <a:ext uri="{0D108BD9-81ED-4DB2-BD59-A6C34878D82A}">
                    <a16:rowId xmlns:a16="http://schemas.microsoft.com/office/drawing/2014/main" val="1438527113"/>
                  </a:ext>
                </a:extLst>
              </a:tr>
              <a:tr h="194091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>
                          <a:effectLst/>
                        </a:rPr>
                        <a:t>FTE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73" marR="5073" marT="5073" marB="0" anchor="b"/>
                </a:tc>
                <a:tc gridSpan="5">
                  <a:txBody>
                    <a:bodyPr/>
                    <a:lstStyle/>
                    <a:p>
                      <a:pPr algn="l" fontAlgn="b"/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73" marR="5073" marT="5073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73" marR="5073" marT="5073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73" marR="5073" marT="5073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 dirty="0">
                          <a:effectLst/>
                        </a:rPr>
                        <a:t> 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extLst>
                  <a:ext uri="{0D108BD9-81ED-4DB2-BD59-A6C34878D82A}">
                    <a16:rowId xmlns:a16="http://schemas.microsoft.com/office/drawing/2014/main" val="189180406"/>
                  </a:ext>
                </a:extLst>
              </a:tr>
              <a:tr h="26341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OWC</a:t>
                      </a:r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 gridSpan="5">
                  <a:txBody>
                    <a:bodyPr/>
                    <a:lstStyle/>
                    <a:p>
                      <a:pPr algn="l" fontAlgn="b"/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73" marR="5073" marT="5073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73" marR="5073" marT="5073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73" marR="5073" marT="507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 dirty="0">
                          <a:effectLst/>
                        </a:rPr>
                        <a:t> 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extLst>
                  <a:ext uri="{0D108BD9-81ED-4DB2-BD59-A6C34878D82A}">
                    <a16:rowId xmlns:a16="http://schemas.microsoft.com/office/drawing/2014/main" val="817842889"/>
                  </a:ext>
                </a:extLst>
              </a:tr>
              <a:tr h="193458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 </a:t>
                      </a:r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 gridSpan="5">
                  <a:txBody>
                    <a:bodyPr/>
                    <a:lstStyle/>
                    <a:p>
                      <a:pPr algn="l" fontAlgn="b"/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73" marR="5073" marT="5073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73" marR="5073" marT="5073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73" marR="5073" marT="507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>
                          <a:effectLst/>
                        </a:rPr>
                        <a:t>Budget</a:t>
                      </a:r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extLst>
                  <a:ext uri="{0D108BD9-81ED-4DB2-BD59-A6C34878D82A}">
                    <a16:rowId xmlns:a16="http://schemas.microsoft.com/office/drawing/2014/main" val="3325846080"/>
                  </a:ext>
                </a:extLst>
              </a:tr>
              <a:tr h="190232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>
                          <a:effectLst/>
                        </a:rPr>
                        <a:t>Stock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744" marR="5073" marT="507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 gridSpan="5">
                  <a:txBody>
                    <a:bodyPr/>
                    <a:lstStyle/>
                    <a:p>
                      <a:pPr algn="l" fontAlgn="ctr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200" u="none" strike="noStrike" dirty="0">
                          <a:effectLst/>
                        </a:rPr>
                        <a:t>116,872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extLst>
                  <a:ext uri="{0D108BD9-81ED-4DB2-BD59-A6C34878D82A}">
                    <a16:rowId xmlns:a16="http://schemas.microsoft.com/office/drawing/2014/main" val="2342441359"/>
                  </a:ext>
                </a:extLst>
              </a:tr>
              <a:tr h="190232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>
                          <a:effectLst/>
                        </a:rPr>
                        <a:t>TR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744" marR="5073" marT="507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 gridSpan="5">
                  <a:txBody>
                    <a:bodyPr/>
                    <a:lstStyle/>
                    <a:p>
                      <a:pPr algn="l" fontAlgn="ctr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200" u="none" strike="noStrike" dirty="0">
                          <a:effectLst/>
                        </a:rPr>
                        <a:t>69,421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extLst>
                  <a:ext uri="{0D108BD9-81ED-4DB2-BD59-A6C34878D82A}">
                    <a16:rowId xmlns:a16="http://schemas.microsoft.com/office/drawing/2014/main" val="3583692676"/>
                  </a:ext>
                </a:extLst>
              </a:tr>
              <a:tr h="190232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>
                          <a:effectLst/>
                        </a:rPr>
                        <a:t>TP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744" marR="5073" marT="507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 gridSpan="5">
                  <a:txBody>
                    <a:bodyPr/>
                    <a:lstStyle/>
                    <a:p>
                      <a:pPr algn="l" fontAlgn="ctr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200" u="none" strike="noStrike" dirty="0">
                          <a:effectLst/>
                        </a:rPr>
                        <a:t>22,849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extLst>
                  <a:ext uri="{0D108BD9-81ED-4DB2-BD59-A6C34878D82A}">
                    <a16:rowId xmlns:a16="http://schemas.microsoft.com/office/drawing/2014/main" val="855726237"/>
                  </a:ext>
                </a:extLst>
              </a:tr>
              <a:tr h="362963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>
                          <a:effectLst/>
                        </a:rPr>
                        <a:t>  Operating working capital</a:t>
                      </a:r>
                      <a:endParaRPr lang="es-MX" sz="1200" b="1" i="0" u="none" strike="noStrike">
                        <a:solidFill>
                          <a:srgbClr val="0F243E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s-MX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 gridSpan="5">
                  <a:txBody>
                    <a:bodyPr/>
                    <a:lstStyle/>
                    <a:p>
                      <a:pPr algn="l" fontAlgn="ctr"/>
                      <a:endParaRPr lang="es-MX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MX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MX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200" u="none" strike="noStrike" dirty="0">
                          <a:effectLst/>
                        </a:rPr>
                        <a:t>163,444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extLst>
                  <a:ext uri="{0D108BD9-81ED-4DB2-BD59-A6C34878D82A}">
                    <a16:rowId xmlns:a16="http://schemas.microsoft.com/office/drawing/2014/main" val="2994907543"/>
                  </a:ext>
                </a:extLst>
              </a:tr>
              <a:tr h="362963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 dirty="0">
                          <a:effectLst/>
                        </a:rPr>
                        <a:t>  </a:t>
                      </a:r>
                      <a:r>
                        <a:rPr lang="es-MX" sz="1200" u="none" strike="noStrike" dirty="0" err="1">
                          <a:effectLst/>
                        </a:rPr>
                        <a:t>Operating</a:t>
                      </a:r>
                      <a:r>
                        <a:rPr lang="es-MX" sz="1200" u="none" strike="noStrike" dirty="0">
                          <a:effectLst/>
                        </a:rPr>
                        <a:t> </a:t>
                      </a:r>
                      <a:r>
                        <a:rPr lang="es-MX" sz="1200" u="none" strike="noStrike" dirty="0" err="1">
                          <a:effectLst/>
                        </a:rPr>
                        <a:t>working</a:t>
                      </a:r>
                      <a:r>
                        <a:rPr lang="es-MX" sz="1200" u="none" strike="noStrike" dirty="0">
                          <a:effectLst/>
                        </a:rPr>
                        <a:t> capital %</a:t>
                      </a:r>
                      <a:endParaRPr lang="es-MX" sz="1200" b="1" i="0" u="none" strike="noStrike" dirty="0">
                        <a:solidFill>
                          <a:srgbClr val="0F243E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73" marR="5073" marT="5073" marB="0" anchor="b"/>
                </a:tc>
                <a:tc gridSpan="5">
                  <a:txBody>
                    <a:bodyPr/>
                    <a:lstStyle/>
                    <a:p>
                      <a:pPr algn="l" fontAlgn="ctr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200" u="none" strike="noStrike" dirty="0">
                          <a:effectLst/>
                        </a:rPr>
                        <a:t>34.1%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73" marR="5073" marT="5073" marB="0" anchor="ctr"/>
                </a:tc>
                <a:extLst>
                  <a:ext uri="{0D108BD9-81ED-4DB2-BD59-A6C34878D82A}">
                    <a16:rowId xmlns:a16="http://schemas.microsoft.com/office/drawing/2014/main" val="32446646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153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405071-A0E4-4D7B-A875-1149A771B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>
                <a:solidFill>
                  <a:schemeClr val="accent1"/>
                </a:solidFill>
              </a:rPr>
              <a:t>                  MAIN PRODUCTS ($)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20340A02-A5CC-4596-8D90-985F34F0F7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0226649"/>
              </p:ext>
            </p:extLst>
          </p:nvPr>
        </p:nvGraphicFramePr>
        <p:xfrm>
          <a:off x="2164360" y="1638815"/>
          <a:ext cx="8279933" cy="47452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5151">
                  <a:extLst>
                    <a:ext uri="{9D8B030D-6E8A-4147-A177-3AD203B41FA5}">
                      <a16:colId xmlns:a16="http://schemas.microsoft.com/office/drawing/2014/main" val="2546256724"/>
                    </a:ext>
                  </a:extLst>
                </a:gridCol>
                <a:gridCol w="4697544">
                  <a:extLst>
                    <a:ext uri="{9D8B030D-6E8A-4147-A177-3AD203B41FA5}">
                      <a16:colId xmlns:a16="http://schemas.microsoft.com/office/drawing/2014/main" val="669619301"/>
                    </a:ext>
                  </a:extLst>
                </a:gridCol>
                <a:gridCol w="1363619">
                  <a:extLst>
                    <a:ext uri="{9D8B030D-6E8A-4147-A177-3AD203B41FA5}">
                      <a16:colId xmlns:a16="http://schemas.microsoft.com/office/drawing/2014/main" val="1214509374"/>
                    </a:ext>
                  </a:extLst>
                </a:gridCol>
                <a:gridCol w="1363619">
                  <a:extLst>
                    <a:ext uri="{9D8B030D-6E8A-4147-A177-3AD203B41FA5}">
                      <a16:colId xmlns:a16="http://schemas.microsoft.com/office/drawing/2014/main" val="670915298"/>
                    </a:ext>
                  </a:extLst>
                </a:gridCol>
              </a:tblGrid>
              <a:tr h="578874"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NUM.</a:t>
                      </a:r>
                      <a:endParaRPr lang="es-MX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DESCRIPTION</a:t>
                      </a:r>
                      <a:endParaRPr lang="es-MX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$Sales 2018</a:t>
                      </a:r>
                      <a:endParaRPr lang="es-MX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$Sales 2019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2727080"/>
                  </a:ext>
                </a:extLst>
              </a:tr>
              <a:tr h="464880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 dirty="0">
                          <a:effectLst/>
                        </a:rPr>
                        <a:t>A952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 dirty="0">
                          <a:effectLst/>
                        </a:rPr>
                        <a:t>AZUCAR GRAN. REFINADA “potrero”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u="none" strike="noStrike" dirty="0">
                          <a:effectLst/>
                        </a:rPr>
                        <a:t>19,195,520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24,391,290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81684987"/>
                  </a:ext>
                </a:extLst>
              </a:tr>
              <a:tr h="464880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>
                          <a:effectLst/>
                        </a:rPr>
                        <a:t>L162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LANOLINA ANHIDRA USP CLARA C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u="none" strike="noStrike" dirty="0">
                          <a:effectLst/>
                        </a:rPr>
                        <a:t>26,673,194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18,483,600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50103124"/>
                  </a:ext>
                </a:extLst>
              </a:tr>
              <a:tr h="464880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>
                          <a:effectLst/>
                        </a:rPr>
                        <a:t>G605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>
                          <a:effectLst/>
                        </a:rPr>
                        <a:t>GRENETINA/COLAGENO HIDRO.CER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u="none" strike="noStrike" dirty="0">
                          <a:effectLst/>
                        </a:rPr>
                        <a:t>23,700,954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15,912,697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7688472"/>
                  </a:ext>
                </a:extLst>
              </a:tr>
              <a:tr h="464880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>
                          <a:effectLst/>
                        </a:rPr>
                        <a:t>A798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>
                          <a:effectLst/>
                        </a:rPr>
                        <a:t>ALCANFOR SINT.DAB USP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u="none" strike="noStrike" dirty="0">
                          <a:effectLst/>
                        </a:rPr>
                        <a:t>15,889,757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13,068,130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29897448"/>
                  </a:ext>
                </a:extLst>
              </a:tr>
              <a:tr h="384469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>
                          <a:effectLst/>
                        </a:rPr>
                        <a:t>G102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>
                          <a:effectLst/>
                        </a:rPr>
                        <a:t>GLICERINA PURA USP (IMPORTAD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u="none" strike="noStrike" dirty="0">
                          <a:effectLst/>
                        </a:rPr>
                        <a:t>3,182,552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9,913,315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63425299"/>
                  </a:ext>
                </a:extLst>
              </a:tr>
              <a:tr h="384469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>
                          <a:effectLst/>
                        </a:rPr>
                        <a:t>C677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 dirty="0">
                          <a:effectLst/>
                        </a:rPr>
                        <a:t>CLORURO SODIO GRAN. API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u="none" strike="noStrike" dirty="0">
                          <a:effectLst/>
                        </a:rPr>
                        <a:t>1,106,567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8,423,698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55141360"/>
                  </a:ext>
                </a:extLst>
              </a:tr>
              <a:tr h="384469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>
                          <a:effectLst/>
                        </a:rPr>
                        <a:t>A675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 dirty="0">
                          <a:effectLst/>
                        </a:rPr>
                        <a:t>ACIDO MALICO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u="none" strike="noStrike" dirty="0">
                          <a:effectLst/>
                        </a:rPr>
                        <a:t>3,723,209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9,573,933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13057231"/>
                  </a:ext>
                </a:extLst>
              </a:tr>
              <a:tr h="384469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>
                          <a:effectLst/>
                        </a:rPr>
                        <a:t>P819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>
                          <a:effectLst/>
                        </a:rPr>
                        <a:t>PROPILENGLICOL PURO USP.AMER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u="none" strike="noStrike" dirty="0">
                          <a:effectLst/>
                        </a:rPr>
                        <a:t>5,278,133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6,286,420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547890"/>
                  </a:ext>
                </a:extLst>
              </a:tr>
              <a:tr h="384469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>
                          <a:effectLst/>
                        </a:rPr>
                        <a:t>L150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>
                          <a:effectLst/>
                        </a:rPr>
                        <a:t>LACTOSA MONO.USP MALLA 200 H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u="none" strike="noStrike" dirty="0">
                          <a:effectLst/>
                        </a:rPr>
                        <a:t>6,817,337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6,066,231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39671676"/>
                  </a:ext>
                </a:extLst>
              </a:tr>
              <a:tr h="384469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>
                          <a:effectLst/>
                        </a:rPr>
                        <a:t>P660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 dirty="0">
                          <a:effectLst/>
                        </a:rPr>
                        <a:t>PODOFILINA  BP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u="none" strike="noStrike" dirty="0">
                          <a:effectLst/>
                        </a:rPr>
                        <a:t>3,267,720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5,644,904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584775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22758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Imagen que contiene luz, dibujo&#10;&#10;Descripción generada automáticamente">
            <a:extLst>
              <a:ext uri="{FF2B5EF4-FFF2-40B4-BE49-F238E27FC236}">
                <a16:creationId xmlns:a16="http://schemas.microsoft.com/office/drawing/2014/main" id="{56D591A0-EE35-4C2C-9082-C623F3B79A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7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F716DCB-322B-4D87-9A97-00CD5F2D237C}"/>
              </a:ext>
            </a:extLst>
          </p:cNvPr>
          <p:cNvSpPr txBox="1"/>
          <p:nvPr/>
        </p:nvSpPr>
        <p:spPr>
          <a:xfrm>
            <a:off x="4271292" y="1590252"/>
            <a:ext cx="189186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6600" b="1" dirty="0">
                <a:latin typeface="Mistral" panose="03090702030407020403" pitchFamily="66" charset="0"/>
              </a:rPr>
              <a:t>20/12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84D0874-7156-44A7-8F8A-76EEA6965826}"/>
              </a:ext>
            </a:extLst>
          </p:cNvPr>
          <p:cNvSpPr txBox="1"/>
          <p:nvPr/>
        </p:nvSpPr>
        <p:spPr>
          <a:xfrm>
            <a:off x="1572168" y="3328756"/>
            <a:ext cx="904766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6000" b="1" dirty="0">
                <a:latin typeface="Aparajita" panose="02020603050405020304" pitchFamily="18" charset="0"/>
                <a:cs typeface="Aparajita" panose="02020603050405020304" pitchFamily="18" charset="0"/>
              </a:rPr>
              <a:t>“FIESTA DE FIN</a:t>
            </a:r>
          </a:p>
          <a:p>
            <a:pPr algn="ctr"/>
            <a:r>
              <a:rPr lang="es-MX" sz="6000" b="1" dirty="0">
                <a:latin typeface="Aparajita" panose="02020603050405020304" pitchFamily="18" charset="0"/>
                <a:cs typeface="Aparajita" panose="02020603050405020304" pitchFamily="18" charset="0"/>
              </a:rPr>
              <a:t> DE AÑO” Budget =&gt;$100,000.00</a:t>
            </a:r>
          </a:p>
        </p:txBody>
      </p:sp>
    </p:spTree>
    <p:extLst>
      <p:ext uri="{BB962C8B-B14F-4D97-AF65-F5344CB8AC3E}">
        <p14:creationId xmlns:p14="http://schemas.microsoft.com/office/powerpoint/2010/main" val="1498695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1933C9-E6FF-41D3-9B0F-2C521EB0C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MX" b="1" dirty="0">
                <a:solidFill>
                  <a:schemeClr val="accent1"/>
                </a:solidFill>
              </a:rPr>
              <a:t>          VOLUME MAIN PRODUCTS (KG)</a:t>
            </a:r>
            <a:endParaRPr lang="es-MX" dirty="0"/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80793A12-1569-4F20-833A-B38DAAC8E0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7792489"/>
              </p:ext>
            </p:extLst>
          </p:nvPr>
        </p:nvGraphicFramePr>
        <p:xfrm>
          <a:off x="2147582" y="1690689"/>
          <a:ext cx="7147421" cy="46566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0372">
                  <a:extLst>
                    <a:ext uri="{9D8B030D-6E8A-4147-A177-3AD203B41FA5}">
                      <a16:colId xmlns:a16="http://schemas.microsoft.com/office/drawing/2014/main" val="2156394398"/>
                    </a:ext>
                  </a:extLst>
                </a:gridCol>
                <a:gridCol w="3752613">
                  <a:extLst>
                    <a:ext uri="{9D8B030D-6E8A-4147-A177-3AD203B41FA5}">
                      <a16:colId xmlns:a16="http://schemas.microsoft.com/office/drawing/2014/main" val="3607786162"/>
                    </a:ext>
                  </a:extLst>
                </a:gridCol>
                <a:gridCol w="1292218">
                  <a:extLst>
                    <a:ext uri="{9D8B030D-6E8A-4147-A177-3AD203B41FA5}">
                      <a16:colId xmlns:a16="http://schemas.microsoft.com/office/drawing/2014/main" val="4241506459"/>
                    </a:ext>
                  </a:extLst>
                </a:gridCol>
                <a:gridCol w="1292218">
                  <a:extLst>
                    <a:ext uri="{9D8B030D-6E8A-4147-A177-3AD203B41FA5}">
                      <a16:colId xmlns:a16="http://schemas.microsoft.com/office/drawing/2014/main" val="2360918334"/>
                    </a:ext>
                  </a:extLst>
                </a:gridCol>
              </a:tblGrid>
              <a:tr h="657776"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NUM.</a:t>
                      </a:r>
                      <a:endParaRPr lang="es-MX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DESCRIPCION</a:t>
                      </a:r>
                      <a:endParaRPr lang="es-MX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2018</a:t>
                      </a:r>
                      <a:endParaRPr lang="es-MX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2019 Full </a:t>
                      </a:r>
                      <a:r>
                        <a:rPr lang="es-MX" sz="20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  <a:r>
                        <a:rPr lang="es-MX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–LE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057969"/>
                  </a:ext>
                </a:extLst>
              </a:tr>
              <a:tr h="504560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 dirty="0">
                          <a:effectLst/>
                        </a:rPr>
                        <a:t>C675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 dirty="0">
                          <a:effectLst/>
                        </a:rPr>
                        <a:t>CLORURO SODIO GRAN.USP-BP-DA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u="none" strike="noStrike" dirty="0">
                          <a:effectLst/>
                        </a:rPr>
                        <a:t>1,779,167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MX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 fontAlgn="b"/>
                      <a:r>
                        <a:rPr lang="es-MX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976,834</a:t>
                      </a:r>
                    </a:p>
                  </a:txBody>
                  <a:tcPr marL="9525" marR="9525" marT="9525" marB="0" anchor="b">
                    <a:solidFill>
                      <a:srgbClr val="FF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654309"/>
                  </a:ext>
                </a:extLst>
              </a:tr>
              <a:tr h="410321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>
                          <a:effectLst/>
                        </a:rPr>
                        <a:t>A952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 dirty="0">
                          <a:effectLst/>
                        </a:rPr>
                        <a:t>AZUCAR GRAN. REFINADA </a:t>
                      </a:r>
                      <a:r>
                        <a:rPr lang="es-MX" sz="1600" u="none" strike="noStrike" dirty="0" err="1">
                          <a:effectLst/>
                        </a:rPr>
                        <a:t>potrer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u="none" strike="noStrike" dirty="0">
                          <a:effectLst/>
                        </a:rPr>
                        <a:t>1,084,030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1,342,074</a:t>
                      </a:r>
                    </a:p>
                  </a:txBody>
                  <a:tcPr marL="9525" marR="9525" marT="9525" marB="0" anchor="b">
                    <a:solidFill>
                      <a:srgbClr val="FF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870396"/>
                  </a:ext>
                </a:extLst>
              </a:tr>
              <a:tr h="410321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>
                          <a:effectLst/>
                        </a:rPr>
                        <a:t>S675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SORBITOL LIQUIDO 70% S/ACUOS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u="none" strike="noStrike" dirty="0">
                          <a:effectLst/>
                        </a:rPr>
                        <a:t>242,731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260,666</a:t>
                      </a:r>
                    </a:p>
                  </a:txBody>
                  <a:tcPr marL="9525" marR="9525" marT="9525" marB="0" anchor="b">
                    <a:solidFill>
                      <a:srgbClr val="FF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624329"/>
                  </a:ext>
                </a:extLst>
              </a:tr>
              <a:tr h="326065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>
                          <a:effectLst/>
                        </a:rPr>
                        <a:t>T100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 dirty="0">
                          <a:effectLst/>
                        </a:rPr>
                        <a:t>TALCO 353 MISTRON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u="none" strike="noStrike" dirty="0">
                          <a:effectLst/>
                        </a:rPr>
                        <a:t>158,387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92,983</a:t>
                      </a:r>
                    </a:p>
                  </a:txBody>
                  <a:tcPr marL="9525" marR="9525" marT="9525" marB="0" anchor="b">
                    <a:solidFill>
                      <a:srgbClr val="FF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5627074"/>
                  </a:ext>
                </a:extLst>
              </a:tr>
              <a:tr h="410321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>
                          <a:effectLst/>
                        </a:rPr>
                        <a:t>B270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 dirty="0">
                          <a:effectLst/>
                        </a:rPr>
                        <a:t>BICARBONATO SODIO MED.FNEUM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u="none" strike="noStrike" dirty="0">
                          <a:effectLst/>
                        </a:rPr>
                        <a:t>140,306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138,665</a:t>
                      </a:r>
                    </a:p>
                  </a:txBody>
                  <a:tcPr marL="9525" marR="9525" marT="9525" marB="0" anchor="b">
                    <a:solidFill>
                      <a:srgbClr val="FF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5169547"/>
                  </a:ext>
                </a:extLst>
              </a:tr>
              <a:tr h="410321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>
                          <a:effectLst/>
                        </a:rPr>
                        <a:t>C656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 dirty="0">
                          <a:effectLst/>
                        </a:rPr>
                        <a:t>CLORURO POTASIO CRIST. USP i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u="none" strike="noStrike" dirty="0">
                          <a:effectLst/>
                        </a:rPr>
                        <a:t>117,285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95,000</a:t>
                      </a:r>
                    </a:p>
                  </a:txBody>
                  <a:tcPr marL="9525" marR="9525" marT="9525" marB="0" anchor="b">
                    <a:solidFill>
                      <a:srgbClr val="FF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813305"/>
                  </a:ext>
                </a:extLst>
              </a:tr>
              <a:tr h="296015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V165</a:t>
                      </a:r>
                    </a:p>
                  </a:txBody>
                  <a:tcPr marL="9525" marR="9525" marT="9525" marB="0" anchor="b"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VASELINA LIQUIDA USP 175 USP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u="none" strike="noStrike" dirty="0">
                          <a:effectLst/>
                        </a:rPr>
                        <a:t>178,545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128,127</a:t>
                      </a:r>
                    </a:p>
                  </a:txBody>
                  <a:tcPr marL="9525" marR="9525" marT="9525" marB="0" anchor="b">
                    <a:solidFill>
                      <a:srgbClr val="FF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642754"/>
                  </a:ext>
                </a:extLst>
              </a:tr>
              <a:tr h="410321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>
                          <a:effectLst/>
                        </a:rPr>
                        <a:t>L150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LACTOSA MONO.USP MALLA 200 H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u="none" strike="noStrike" dirty="0">
                          <a:effectLst/>
                        </a:rPr>
                        <a:t>111,713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110,736</a:t>
                      </a:r>
                    </a:p>
                  </a:txBody>
                  <a:tcPr marL="9525" marR="9525" marT="9525" marB="0" anchor="b">
                    <a:solidFill>
                      <a:srgbClr val="FF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4789763"/>
                  </a:ext>
                </a:extLst>
              </a:tr>
              <a:tr h="410321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>
                          <a:effectLst/>
                        </a:rPr>
                        <a:t>K110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 dirty="0">
                          <a:effectLst/>
                        </a:rPr>
                        <a:t>KAOLIN FARMACEUTICO BP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u="none" strike="noStrike" dirty="0">
                          <a:effectLst/>
                        </a:rPr>
                        <a:t>103,510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121,410</a:t>
                      </a:r>
                    </a:p>
                  </a:txBody>
                  <a:tcPr marL="9525" marR="9525" marT="9525" marB="0" anchor="b">
                    <a:solidFill>
                      <a:srgbClr val="FF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772653"/>
                  </a:ext>
                </a:extLst>
              </a:tr>
              <a:tr h="410321"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G102</a:t>
                      </a:r>
                    </a:p>
                  </a:txBody>
                  <a:tcPr marL="9525" marR="9525" marT="9525" marB="0" anchor="b"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GLICERINA USP (IMPORTADA)</a:t>
                      </a:r>
                    </a:p>
                  </a:txBody>
                  <a:tcPr marL="9525" marR="9525" marT="9525" marB="0" anchor="b"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85,253</a:t>
                      </a:r>
                    </a:p>
                  </a:txBody>
                  <a:tcPr marL="9525" marR="9525" marT="9525" marB="0" anchor="b"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284,700</a:t>
                      </a:r>
                    </a:p>
                  </a:txBody>
                  <a:tcPr marL="9525" marR="9525" marT="9525" marB="0" anchor="b">
                    <a:solidFill>
                      <a:srgbClr val="FF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7306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6959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30316CB-4D9D-4E8B-855F-A6CFB7938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s-MX" sz="3200" dirty="0">
                <a:solidFill>
                  <a:schemeClr val="bg1"/>
                </a:solidFill>
              </a:rPr>
              <a:t>RECEIVABLES AUGUST 2019 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54817831-9FD5-47F7-81F0-A79F4E5F4F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3995601"/>
              </p:ext>
            </p:extLst>
          </p:nvPr>
        </p:nvGraphicFramePr>
        <p:xfrm>
          <a:off x="1" y="2261937"/>
          <a:ext cx="12192002" cy="37538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5362">
                  <a:extLst>
                    <a:ext uri="{9D8B030D-6E8A-4147-A177-3AD203B41FA5}">
                      <a16:colId xmlns:a16="http://schemas.microsoft.com/office/drawing/2014/main" val="3103203944"/>
                    </a:ext>
                  </a:extLst>
                </a:gridCol>
                <a:gridCol w="1146874">
                  <a:extLst>
                    <a:ext uri="{9D8B030D-6E8A-4147-A177-3AD203B41FA5}">
                      <a16:colId xmlns:a16="http://schemas.microsoft.com/office/drawing/2014/main" val="2746018696"/>
                    </a:ext>
                  </a:extLst>
                </a:gridCol>
                <a:gridCol w="1100380">
                  <a:extLst>
                    <a:ext uri="{9D8B030D-6E8A-4147-A177-3AD203B41FA5}">
                      <a16:colId xmlns:a16="http://schemas.microsoft.com/office/drawing/2014/main" val="1565281094"/>
                    </a:ext>
                  </a:extLst>
                </a:gridCol>
                <a:gridCol w="1069383">
                  <a:extLst>
                    <a:ext uri="{9D8B030D-6E8A-4147-A177-3AD203B41FA5}">
                      <a16:colId xmlns:a16="http://schemas.microsoft.com/office/drawing/2014/main" val="532285541"/>
                    </a:ext>
                  </a:extLst>
                </a:gridCol>
                <a:gridCol w="1069383">
                  <a:extLst>
                    <a:ext uri="{9D8B030D-6E8A-4147-A177-3AD203B41FA5}">
                      <a16:colId xmlns:a16="http://schemas.microsoft.com/office/drawing/2014/main" val="3508678916"/>
                    </a:ext>
                  </a:extLst>
                </a:gridCol>
                <a:gridCol w="1053885">
                  <a:extLst>
                    <a:ext uri="{9D8B030D-6E8A-4147-A177-3AD203B41FA5}">
                      <a16:colId xmlns:a16="http://schemas.microsoft.com/office/drawing/2014/main" val="4071882562"/>
                    </a:ext>
                  </a:extLst>
                </a:gridCol>
                <a:gridCol w="1084881">
                  <a:extLst>
                    <a:ext uri="{9D8B030D-6E8A-4147-A177-3AD203B41FA5}">
                      <a16:colId xmlns:a16="http://schemas.microsoft.com/office/drawing/2014/main" val="12148338"/>
                    </a:ext>
                  </a:extLst>
                </a:gridCol>
                <a:gridCol w="1084882">
                  <a:extLst>
                    <a:ext uri="{9D8B030D-6E8A-4147-A177-3AD203B41FA5}">
                      <a16:colId xmlns:a16="http://schemas.microsoft.com/office/drawing/2014/main" val="670402670"/>
                    </a:ext>
                  </a:extLst>
                </a:gridCol>
                <a:gridCol w="912948">
                  <a:extLst>
                    <a:ext uri="{9D8B030D-6E8A-4147-A177-3AD203B41FA5}">
                      <a16:colId xmlns:a16="http://schemas.microsoft.com/office/drawing/2014/main" val="3993768149"/>
                    </a:ext>
                  </a:extLst>
                </a:gridCol>
                <a:gridCol w="1210319">
                  <a:extLst>
                    <a:ext uri="{9D8B030D-6E8A-4147-A177-3AD203B41FA5}">
                      <a16:colId xmlns:a16="http://schemas.microsoft.com/office/drawing/2014/main" val="2269283594"/>
                    </a:ext>
                  </a:extLst>
                </a:gridCol>
                <a:gridCol w="1203705">
                  <a:extLst>
                    <a:ext uri="{9D8B030D-6E8A-4147-A177-3AD203B41FA5}">
                      <a16:colId xmlns:a16="http://schemas.microsoft.com/office/drawing/2014/main" val="1060779572"/>
                    </a:ext>
                  </a:extLst>
                </a:gridCol>
              </a:tblGrid>
              <a:tr h="681225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AUGUST  2019 (MXP)</a:t>
                      </a:r>
                      <a:endParaRPr lang="es-MX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Not</a:t>
                      </a:r>
                      <a:r>
                        <a:rPr lang="es-MX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MX" sz="14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Overdue</a:t>
                      </a:r>
                      <a:endParaRPr lang="es-MX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Overdue</a:t>
                      </a:r>
                      <a:r>
                        <a:rPr lang="es-MX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&lt;30 </a:t>
                      </a:r>
                      <a:r>
                        <a:rPr lang="es-MX" sz="14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Days</a:t>
                      </a:r>
                      <a:endParaRPr lang="es-MX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Overdue &gt;= 31 to 60 days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Overdue &gt;= 61 TO 90 days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Overdue &gt;= 91 TO 120 days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Overdue &gt;= 121 TO 150 days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Overdue &gt;= 151 TO 364 days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Overdue</a:t>
                      </a:r>
                      <a:r>
                        <a:rPr lang="es-MX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&gt; 1 </a:t>
                      </a:r>
                      <a:r>
                        <a:rPr lang="es-MX" sz="14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year</a:t>
                      </a:r>
                      <a:endParaRPr lang="es-MX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300" u="none" strike="noStrike" dirty="0">
                          <a:solidFill>
                            <a:schemeClr val="tx1"/>
                          </a:solidFill>
                          <a:effectLst/>
                        </a:rPr>
                        <a:t>COMPROBACIÓN</a:t>
                      </a:r>
                      <a:endParaRPr lang="es-MX" sz="13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2378403"/>
                  </a:ext>
                </a:extLst>
              </a:tr>
              <a:tr h="473214">
                <a:tc>
                  <a:txBody>
                    <a:bodyPr/>
                    <a:lstStyle/>
                    <a:p>
                      <a:pPr algn="l" fontAlgn="b"/>
                      <a:r>
                        <a:rPr lang="es-MX" sz="1500" u="none" strike="noStrike" dirty="0">
                          <a:effectLst/>
                        </a:rPr>
                        <a:t>RECEIVABLES  (A) MEX.CITY</a:t>
                      </a:r>
                      <a:endParaRPr lang="es-MX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500" u="none" strike="noStrike" dirty="0">
                          <a:effectLst/>
                        </a:rPr>
                        <a:t>30,777,760.41</a:t>
                      </a:r>
                      <a:endParaRPr lang="es-MX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500" u="none" strike="noStrike" dirty="0">
                          <a:effectLst/>
                        </a:rPr>
                        <a:t>7,083,052.32</a:t>
                      </a:r>
                      <a:endParaRPr lang="es-MX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500" u="none" strike="noStrike" dirty="0">
                          <a:effectLst/>
                        </a:rPr>
                        <a:t>4,676,736.76</a:t>
                      </a:r>
                      <a:endParaRPr lang="es-MX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500" u="none" strike="noStrike" dirty="0">
                          <a:effectLst/>
                        </a:rPr>
                        <a:t>2,945,425.40</a:t>
                      </a:r>
                      <a:endParaRPr lang="es-MX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500" u="none" strike="noStrike" dirty="0">
                          <a:effectLst/>
                        </a:rPr>
                        <a:t>1,033,295.92</a:t>
                      </a:r>
                      <a:endParaRPr lang="es-MX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500" u="none" strike="noStrike" dirty="0">
                          <a:effectLst/>
                        </a:rPr>
                        <a:t>1,131,315.53</a:t>
                      </a:r>
                      <a:endParaRPr lang="es-MX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500" u="none" strike="noStrike" dirty="0">
                          <a:effectLst/>
                        </a:rPr>
                        <a:t>1,204,163.32</a:t>
                      </a:r>
                      <a:endParaRPr lang="es-MX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500" u="none" strike="noStrike" dirty="0">
                          <a:effectLst/>
                        </a:rPr>
                        <a:t>266,400.44</a:t>
                      </a:r>
                      <a:endParaRPr lang="es-MX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500" u="none" strike="noStrike">
                          <a:effectLst/>
                        </a:rPr>
                        <a:t>49,118,150.10</a:t>
                      </a:r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500" u="none" strike="noStrike">
                          <a:effectLst/>
                        </a:rPr>
                        <a:t>   49,118,150.10 </a:t>
                      </a:r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extLst>
                  <a:ext uri="{0D108BD9-81ED-4DB2-BD59-A6C34878D82A}">
                    <a16:rowId xmlns:a16="http://schemas.microsoft.com/office/drawing/2014/main" val="3494597200"/>
                  </a:ext>
                </a:extLst>
              </a:tr>
              <a:tr h="473214">
                <a:tc>
                  <a:txBody>
                    <a:bodyPr/>
                    <a:lstStyle/>
                    <a:p>
                      <a:pPr algn="l" fontAlgn="b"/>
                      <a:r>
                        <a:rPr lang="es-MX" sz="1500" u="none" strike="noStrike" dirty="0">
                          <a:effectLst/>
                        </a:rPr>
                        <a:t>RECEIVABLES    (F) MEXICO</a:t>
                      </a:r>
                      <a:endParaRPr lang="es-MX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500" u="none" strike="noStrike" dirty="0">
                          <a:effectLst/>
                        </a:rPr>
                        <a:t>21,818,924.02</a:t>
                      </a:r>
                      <a:endParaRPr lang="es-MX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500" u="none" strike="noStrike">
                          <a:effectLst/>
                        </a:rPr>
                        <a:t>2,464,919.00</a:t>
                      </a:r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500" u="none" strike="noStrike">
                          <a:effectLst/>
                        </a:rPr>
                        <a:t>244,884.37</a:t>
                      </a:r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500" u="none" strike="noStrike">
                          <a:effectLst/>
                        </a:rPr>
                        <a:t>89,925.75</a:t>
                      </a:r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500" u="none" strike="noStrike" dirty="0">
                          <a:effectLst/>
                        </a:rPr>
                        <a:t>3,859.59</a:t>
                      </a:r>
                      <a:endParaRPr lang="es-MX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500" u="none" strike="noStrike" dirty="0">
                          <a:effectLst/>
                        </a:rPr>
                        <a:t>6,673.77</a:t>
                      </a:r>
                      <a:endParaRPr lang="es-MX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500" u="none" strike="noStrike">
                          <a:effectLst/>
                        </a:rPr>
                        <a:t>6,000.00</a:t>
                      </a:r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500" u="none" strike="noStrike" dirty="0">
                          <a:effectLst/>
                        </a:rPr>
                        <a:t>289,566.64</a:t>
                      </a:r>
                      <a:endParaRPr lang="es-MX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500" u="none" strike="noStrike">
                          <a:effectLst/>
                        </a:rPr>
                        <a:t>24,924,753.14</a:t>
                      </a:r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500" u="none" strike="noStrike">
                          <a:effectLst/>
                        </a:rPr>
                        <a:t>   24,924,753.14 </a:t>
                      </a:r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extLst>
                  <a:ext uri="{0D108BD9-81ED-4DB2-BD59-A6C34878D82A}">
                    <a16:rowId xmlns:a16="http://schemas.microsoft.com/office/drawing/2014/main" val="3081323003"/>
                  </a:ext>
                </a:extLst>
              </a:tr>
              <a:tr h="265202">
                <a:tc>
                  <a:txBody>
                    <a:bodyPr/>
                    <a:lstStyle/>
                    <a:p>
                      <a:pPr algn="l" fontAlgn="b"/>
                      <a:r>
                        <a:rPr lang="es-MX" sz="1500" u="none" strike="noStrike" dirty="0">
                          <a:effectLst/>
                        </a:rPr>
                        <a:t> </a:t>
                      </a:r>
                      <a:endParaRPr lang="es-MX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500" u="none" strike="noStrike">
                          <a:effectLst/>
                        </a:rPr>
                        <a:t> </a:t>
                      </a:r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500" u="none" strike="noStrike">
                          <a:effectLst/>
                        </a:rPr>
                        <a:t> </a:t>
                      </a:r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500" u="none" strike="noStrike">
                          <a:effectLst/>
                        </a:rPr>
                        <a:t> </a:t>
                      </a:r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500" u="none" strike="noStrike">
                          <a:effectLst/>
                        </a:rPr>
                        <a:t> </a:t>
                      </a:r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500" u="none" strike="noStrike">
                          <a:effectLst/>
                        </a:rPr>
                        <a:t> </a:t>
                      </a:r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500" u="none" strike="noStrike">
                          <a:effectLst/>
                        </a:rPr>
                        <a:t> </a:t>
                      </a:r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500" u="none" strike="noStrike" dirty="0">
                          <a:effectLst/>
                        </a:rPr>
                        <a:t> </a:t>
                      </a:r>
                      <a:endParaRPr lang="es-MX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500" u="none" strike="noStrike">
                          <a:effectLst/>
                        </a:rPr>
                        <a:t> </a:t>
                      </a:r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500" u="none" strike="noStrike">
                          <a:effectLst/>
                        </a:rPr>
                        <a:t> </a:t>
                      </a:r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500" u="none" strike="noStrike">
                          <a:effectLst/>
                        </a:rPr>
                        <a:t> </a:t>
                      </a:r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extLst>
                  <a:ext uri="{0D108BD9-81ED-4DB2-BD59-A6C34878D82A}">
                    <a16:rowId xmlns:a16="http://schemas.microsoft.com/office/drawing/2014/main" val="2128321256"/>
                  </a:ext>
                </a:extLst>
              </a:tr>
              <a:tr h="265202">
                <a:tc>
                  <a:txBody>
                    <a:bodyPr/>
                    <a:lstStyle/>
                    <a:p>
                      <a:pPr algn="l" fontAlgn="b"/>
                      <a:r>
                        <a:rPr lang="es-MX" sz="1500" u="none" strike="noStrike" dirty="0">
                          <a:effectLst/>
                        </a:rPr>
                        <a:t>Total</a:t>
                      </a:r>
                      <a:endParaRPr lang="es-MX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500" u="none" strike="noStrike">
                          <a:effectLst/>
                        </a:rPr>
                        <a:t>52,596,684.43</a:t>
                      </a:r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500" u="none" strike="noStrike">
                          <a:effectLst/>
                        </a:rPr>
                        <a:t>9,547,971.32</a:t>
                      </a:r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500" u="none" strike="noStrike">
                          <a:effectLst/>
                        </a:rPr>
                        <a:t>4,921,621.13</a:t>
                      </a:r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500" u="none" strike="noStrike">
                          <a:effectLst/>
                        </a:rPr>
                        <a:t>3,035,351.15</a:t>
                      </a:r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500" u="none" strike="noStrike">
                          <a:effectLst/>
                        </a:rPr>
                        <a:t>1,037,155.51</a:t>
                      </a:r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500" u="none" strike="noStrike">
                          <a:effectLst/>
                        </a:rPr>
                        <a:t>1,137,989.30</a:t>
                      </a:r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500" u="none" strike="noStrike" dirty="0">
                          <a:effectLst/>
                        </a:rPr>
                        <a:t>1,210,163.32</a:t>
                      </a:r>
                      <a:endParaRPr lang="es-MX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500" u="none" strike="noStrike" dirty="0">
                          <a:effectLst/>
                        </a:rPr>
                        <a:t>555,967.08</a:t>
                      </a:r>
                      <a:endParaRPr lang="es-MX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500" u="none" strike="noStrike">
                          <a:effectLst/>
                        </a:rPr>
                        <a:t>74,042,903.24</a:t>
                      </a:r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extLst>
                  <a:ext uri="{0D108BD9-81ED-4DB2-BD59-A6C34878D82A}">
                    <a16:rowId xmlns:a16="http://schemas.microsoft.com/office/drawing/2014/main" val="928478819"/>
                  </a:ext>
                </a:extLst>
              </a:tr>
              <a:tr h="265202">
                <a:tc>
                  <a:txBody>
                    <a:bodyPr/>
                    <a:lstStyle/>
                    <a:p>
                      <a:pPr algn="l" fontAlgn="b"/>
                      <a:r>
                        <a:rPr lang="es-MX" sz="1500" u="none" strike="noStrike" dirty="0">
                          <a:effectLst/>
                        </a:rPr>
                        <a:t> </a:t>
                      </a:r>
                      <a:endParaRPr lang="es-MX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500" u="none" strike="noStrike">
                          <a:effectLst/>
                        </a:rPr>
                        <a:t> </a:t>
                      </a:r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500" u="none" strike="noStrike">
                          <a:effectLst/>
                        </a:rPr>
                        <a:t> </a:t>
                      </a:r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500" u="none" strike="noStrike">
                          <a:effectLst/>
                        </a:rPr>
                        <a:t> </a:t>
                      </a:r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500" u="none" strike="noStrike">
                          <a:effectLst/>
                        </a:rPr>
                        <a:t> </a:t>
                      </a:r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500" u="none" strike="noStrike">
                          <a:effectLst/>
                        </a:rPr>
                        <a:t> </a:t>
                      </a:r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500" u="none" strike="noStrike">
                          <a:effectLst/>
                        </a:rPr>
                        <a:t> </a:t>
                      </a:r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500" u="none" strike="noStrike">
                          <a:effectLst/>
                        </a:rPr>
                        <a:t> </a:t>
                      </a:r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500" u="none" strike="noStrike" dirty="0">
                          <a:effectLst/>
                        </a:rPr>
                        <a:t> </a:t>
                      </a:r>
                      <a:endParaRPr lang="es-MX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500" u="none" strike="noStrike" dirty="0">
                          <a:effectLst/>
                        </a:rPr>
                        <a:t> </a:t>
                      </a:r>
                      <a:endParaRPr lang="es-MX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500" u="none" strike="noStrike" dirty="0">
                          <a:effectLst/>
                        </a:rPr>
                        <a:t> </a:t>
                      </a:r>
                      <a:endParaRPr lang="es-MX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extLst>
                  <a:ext uri="{0D108BD9-81ED-4DB2-BD59-A6C34878D82A}">
                    <a16:rowId xmlns:a16="http://schemas.microsoft.com/office/drawing/2014/main" val="1377735617"/>
                  </a:ext>
                </a:extLst>
              </a:tr>
              <a:tr h="265202">
                <a:tc>
                  <a:txBody>
                    <a:bodyPr/>
                    <a:lstStyle/>
                    <a:p>
                      <a:pPr algn="l" fontAlgn="b"/>
                      <a:r>
                        <a:rPr lang="es-MX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SALES</a:t>
                      </a: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500" u="none" strike="noStrike">
                          <a:effectLst/>
                        </a:rPr>
                        <a:t>36,251,144.65</a:t>
                      </a:r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extLst>
                  <a:ext uri="{0D108BD9-81ED-4DB2-BD59-A6C34878D82A}">
                    <a16:rowId xmlns:a16="http://schemas.microsoft.com/office/drawing/2014/main" val="2431885268"/>
                  </a:ext>
                </a:extLst>
              </a:tr>
              <a:tr h="289154">
                <a:tc>
                  <a:txBody>
                    <a:bodyPr/>
                    <a:lstStyle/>
                    <a:p>
                      <a:pPr algn="l" fontAlgn="b"/>
                      <a:endParaRPr lang="es-MX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extLst>
                  <a:ext uri="{0D108BD9-81ED-4DB2-BD59-A6C34878D82A}">
                    <a16:rowId xmlns:a16="http://schemas.microsoft.com/office/drawing/2014/main" val="3953725798"/>
                  </a:ext>
                </a:extLst>
              </a:tr>
              <a:tr h="265202">
                <a:tc>
                  <a:txBody>
                    <a:bodyPr/>
                    <a:lstStyle/>
                    <a:p>
                      <a:pPr algn="l" fontAlgn="b"/>
                      <a:r>
                        <a:rPr lang="es-MX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RATTIO</a:t>
                      </a: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500" u="none" strike="noStrike" dirty="0">
                          <a:effectLst/>
                        </a:rPr>
                        <a:t>2.04</a:t>
                      </a:r>
                      <a:endParaRPr lang="es-MX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extLst>
                  <a:ext uri="{0D108BD9-81ED-4DB2-BD59-A6C34878D82A}">
                    <a16:rowId xmlns:a16="http://schemas.microsoft.com/office/drawing/2014/main" val="1835981799"/>
                  </a:ext>
                </a:extLst>
              </a:tr>
              <a:tr h="51103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500" u="none" strike="noStrike" dirty="0">
                          <a:effectLst/>
                        </a:rPr>
                        <a:t>DAYS RECEIVED</a:t>
                      </a:r>
                      <a:endParaRPr lang="es-MX" sz="1500" b="1" i="0" u="none" strike="noStrike" dirty="0">
                        <a:solidFill>
                          <a:srgbClr val="3756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500" u="none" strike="noStrike" dirty="0">
                          <a:effectLst/>
                        </a:rPr>
                        <a:t>61.27</a:t>
                      </a:r>
                      <a:endParaRPr lang="es-MX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43" marR="9443" marT="9443" marB="0" anchor="b"/>
                </a:tc>
                <a:extLst>
                  <a:ext uri="{0D108BD9-81ED-4DB2-BD59-A6C34878D82A}">
                    <a16:rowId xmlns:a16="http://schemas.microsoft.com/office/drawing/2014/main" val="30371421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4595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mesa, interior, suelo, pared&#10;&#10;Descripción generada automáticamente">
            <a:extLst>
              <a:ext uri="{FF2B5EF4-FFF2-40B4-BE49-F238E27FC236}">
                <a16:creationId xmlns:a16="http://schemas.microsoft.com/office/drawing/2014/main" id="{2C6F9D4E-465B-4DFF-A1FE-9C9075293D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65"/>
          <a:stretch/>
        </p:blipFill>
        <p:spPr>
          <a:xfrm>
            <a:off x="20" y="8399"/>
            <a:ext cx="12191980" cy="685799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77322C95-B274-4931-958D-12FCA06A0F0B}"/>
              </a:ext>
            </a:extLst>
          </p:cNvPr>
          <p:cNvSpPr/>
          <p:nvPr/>
        </p:nvSpPr>
        <p:spPr>
          <a:xfrm>
            <a:off x="240009" y="1464001"/>
            <a:ext cx="568034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9600" b="1" dirty="0">
                <a:ln/>
                <a:solidFill>
                  <a:schemeClr val="accent3"/>
                </a:solidFill>
              </a:rPr>
              <a:t>PURCHASE</a:t>
            </a:r>
            <a:endParaRPr lang="es-ES" sz="96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56216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12350F3-DB83-413A-980B-1CEB92498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453265" y="1570814"/>
            <a:ext cx="0" cy="371022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1F8077BD-BB7C-407C-B902-5441EA63DC22}"/>
              </a:ext>
            </a:extLst>
          </p:cNvPr>
          <p:cNvSpPr txBox="1"/>
          <p:nvPr/>
        </p:nvSpPr>
        <p:spPr>
          <a:xfrm>
            <a:off x="8663557" y="2117876"/>
            <a:ext cx="336802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/>
              <a:t>2019</a:t>
            </a:r>
          </a:p>
          <a:p>
            <a:pPr algn="ctr"/>
            <a:endParaRPr lang="es-MX" sz="2800" b="1" dirty="0"/>
          </a:p>
          <a:p>
            <a:r>
              <a:rPr lang="es-MX" dirty="0"/>
              <a:t>35 </a:t>
            </a:r>
            <a:r>
              <a:rPr lang="es-MX" dirty="0" err="1"/>
              <a:t>Suppliers</a:t>
            </a:r>
            <a:r>
              <a:rPr lang="es-MX" dirty="0"/>
              <a:t> </a:t>
            </a:r>
            <a:r>
              <a:rPr lang="es-MX" dirty="0" err="1"/>
              <a:t>credit</a:t>
            </a:r>
            <a:r>
              <a:rPr lang="es-MX" dirty="0"/>
              <a:t> Septiembre 2019</a:t>
            </a:r>
          </a:p>
          <a:p>
            <a:endParaRPr lang="es-MX" dirty="0"/>
          </a:p>
          <a:p>
            <a:endParaRPr lang="es-MX" dirty="0"/>
          </a:p>
          <a:p>
            <a:r>
              <a:rPr lang="es-MX" dirty="0"/>
              <a:t>85 </a:t>
            </a:r>
            <a:r>
              <a:rPr lang="es-MX" dirty="0" err="1"/>
              <a:t>Suppliers</a:t>
            </a:r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AAEAEA27-CB1C-4383-B86A-0C08268565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9234188"/>
              </p:ext>
            </p:extLst>
          </p:nvPr>
        </p:nvGraphicFramePr>
        <p:xfrm>
          <a:off x="109093" y="433953"/>
          <a:ext cx="8133872" cy="59978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403776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FF0000"/>
      </a:accent1>
      <a:accent2>
        <a:srgbClr val="FF0000"/>
      </a:accent2>
      <a:accent3>
        <a:srgbClr val="FF0000"/>
      </a:accent3>
      <a:accent4>
        <a:srgbClr val="FF0000"/>
      </a:accent4>
      <a:accent5>
        <a:srgbClr val="FF0000"/>
      </a:accent5>
      <a:accent6>
        <a:srgbClr val="FF0000"/>
      </a:accent6>
      <a:hlink>
        <a:srgbClr val="CC9900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Microsurco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/>
          </a:solidFill>
          <a:prstDash val="solid"/>
        </a:ln>
        <a:ln w="58420" cap="flat" cmpd="thickThin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27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31750" h="63500" prst="riblet"/>
          </a:sp3d>
        </a:effectStyle>
        <a:effectStyle>
          <a:effectLst>
            <a:outerShdw blurRad="50800" dist="38100" dir="27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57150" h="114300" prst="ribl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1200</Words>
  <Application>Microsoft Office PowerPoint</Application>
  <PresentationFormat>Panorámica</PresentationFormat>
  <Paragraphs>587</Paragraphs>
  <Slides>50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50</vt:i4>
      </vt:variant>
    </vt:vector>
  </HeadingPairs>
  <TitlesOfParts>
    <vt:vector size="66" baseType="lpstr">
      <vt:lpstr>Batang</vt:lpstr>
      <vt:lpstr>Aldhabi</vt:lpstr>
      <vt:lpstr>AngsanaUPC</vt:lpstr>
      <vt:lpstr>Aparajita</vt:lpstr>
      <vt:lpstr>Arial</vt:lpstr>
      <vt:lpstr>Berlin Sans FB Demi</vt:lpstr>
      <vt:lpstr>Calibri</vt:lpstr>
      <vt:lpstr>Calibri Light</vt:lpstr>
      <vt:lpstr>DaunPenh</vt:lpstr>
      <vt:lpstr>Engravers MT</vt:lpstr>
      <vt:lpstr>Franklin Gothic Book</vt:lpstr>
      <vt:lpstr>Goudy Stout</vt:lpstr>
      <vt:lpstr>Imprint MT Shadow</vt:lpstr>
      <vt:lpstr>Mistral</vt:lpstr>
      <vt:lpstr>Wingdings</vt:lpstr>
      <vt:lpstr>Tema de Office</vt:lpstr>
      <vt:lpstr>Presentación de PowerPoint</vt:lpstr>
      <vt:lpstr>Presentación de PowerPoint</vt:lpstr>
      <vt:lpstr>Presentación de PowerPoint</vt:lpstr>
      <vt:lpstr>Main Dash. Indicators Evolution </vt:lpstr>
      <vt:lpstr>                  MAIN PRODUCTS ($)</vt:lpstr>
      <vt:lpstr>          VOLUME MAIN PRODUCTS (KG)</vt:lpstr>
      <vt:lpstr>RECEIVABLES AUGUST 2019 </vt:lpstr>
      <vt:lpstr>Presentación de PowerPoint</vt:lpstr>
      <vt:lpstr>Presentación de PowerPoint</vt:lpstr>
      <vt:lpstr>Presentación de PowerPoint</vt:lpstr>
      <vt:lpstr>BUDGET 2020=&gt; 36 days PAYABLES (2019=&gt; 23DAYS // 37% +)</vt:lpstr>
      <vt:lpstr>Presentación de PowerPoint</vt:lpstr>
      <vt:lpstr>2018 VS 2019 </vt:lpstr>
      <vt:lpstr>Presentación de PowerPoint</vt:lpstr>
      <vt:lpstr>EXPO FARMA 2019</vt:lpstr>
      <vt:lpstr>Presentación de PowerPoint</vt:lpstr>
      <vt:lpstr>Presentación de PowerPoint</vt:lpstr>
      <vt:lpstr> 75 YEARS ANIVERSARY</vt:lpstr>
      <vt:lpstr>Presentación de PowerPoint</vt:lpstr>
      <vt:lpstr>P.R. 75 Anniversary</vt:lpstr>
      <vt:lpstr>STRATEGIES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GOOGLE MI NEGOCIO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CONGRESOS</vt:lpstr>
      <vt:lpstr>BUDGET 2020</vt:lpstr>
      <vt:lpstr>Presentación de PowerPoint</vt:lpstr>
      <vt:lpstr>TEAM / EQUIPE </vt:lpstr>
      <vt:lpstr>Presentación de PowerPoint</vt:lpstr>
      <vt:lpstr>Presentación de PowerPoint</vt:lpstr>
      <vt:lpstr> IT UPGRADE (Hardware)</vt:lpstr>
      <vt:lpstr>UP GRADE </vt:lpstr>
      <vt:lpstr>Presentación de PowerPoint</vt:lpstr>
      <vt:lpstr>Presentación de PowerPoint</vt:lpstr>
      <vt:lpstr>BUDGET 2020 OWC </vt:lpstr>
      <vt:lpstr>BUDGET 2020 RECEIVABLES / PAYABLES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Teresa Acosta</dc:creator>
  <cp:lastModifiedBy>Sandra Cortes</cp:lastModifiedBy>
  <cp:revision>5</cp:revision>
  <dcterms:created xsi:type="dcterms:W3CDTF">2019-10-07T23:39:34Z</dcterms:created>
  <dcterms:modified xsi:type="dcterms:W3CDTF">2019-10-24T20:26:17Z</dcterms:modified>
</cp:coreProperties>
</file>